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56"/>
  </p:notesMasterIdLst>
  <p:sldIdLst>
    <p:sldId id="256" r:id="rId2"/>
    <p:sldId id="257" r:id="rId3"/>
    <p:sldId id="262" r:id="rId4"/>
    <p:sldId id="263" r:id="rId5"/>
    <p:sldId id="264" r:id="rId6"/>
    <p:sldId id="291" r:id="rId7"/>
    <p:sldId id="299" r:id="rId8"/>
    <p:sldId id="298" r:id="rId9"/>
    <p:sldId id="325" r:id="rId10"/>
    <p:sldId id="297" r:id="rId11"/>
    <p:sldId id="296" r:id="rId12"/>
    <p:sldId id="326" r:id="rId13"/>
    <p:sldId id="295" r:id="rId14"/>
    <p:sldId id="327" r:id="rId15"/>
    <p:sldId id="294" r:id="rId16"/>
    <p:sldId id="293" r:id="rId17"/>
    <p:sldId id="328" r:id="rId18"/>
    <p:sldId id="265" r:id="rId19"/>
    <p:sldId id="292" r:id="rId20"/>
    <p:sldId id="300" r:id="rId21"/>
    <p:sldId id="302" r:id="rId22"/>
    <p:sldId id="306" r:id="rId23"/>
    <p:sldId id="301" r:id="rId24"/>
    <p:sldId id="303" r:id="rId25"/>
    <p:sldId id="304" r:id="rId26"/>
    <p:sldId id="305" r:id="rId27"/>
    <p:sldId id="307" r:id="rId28"/>
    <p:sldId id="309" r:id="rId29"/>
    <p:sldId id="310" r:id="rId30"/>
    <p:sldId id="267" r:id="rId31"/>
    <p:sldId id="268" r:id="rId32"/>
    <p:sldId id="269" r:id="rId33"/>
    <p:sldId id="284" r:id="rId34"/>
    <p:sldId id="311" r:id="rId35"/>
    <p:sldId id="324" r:id="rId36"/>
    <p:sldId id="329" r:id="rId37"/>
    <p:sldId id="323" r:id="rId38"/>
    <p:sldId id="330" r:id="rId39"/>
    <p:sldId id="322" r:id="rId40"/>
    <p:sldId id="331" r:id="rId41"/>
    <p:sldId id="321" r:id="rId42"/>
    <p:sldId id="337" r:id="rId43"/>
    <p:sldId id="332" r:id="rId44"/>
    <p:sldId id="333" r:id="rId45"/>
    <p:sldId id="336" r:id="rId46"/>
    <p:sldId id="335" r:id="rId47"/>
    <p:sldId id="334" r:id="rId48"/>
    <p:sldId id="320" r:id="rId49"/>
    <p:sldId id="338" r:id="rId50"/>
    <p:sldId id="319" r:id="rId51"/>
    <p:sldId id="339" r:id="rId52"/>
    <p:sldId id="318" r:id="rId53"/>
    <p:sldId id="317" r:id="rId54"/>
    <p:sldId id="290" r:id="rId55"/>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6" d="100"/>
          <a:sy n="106" d="100"/>
        </p:scale>
        <p:origin x="-112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113E6B2-01C4-4C74-9D3D-A5F38D6F40AB}" type="datetimeFigureOut">
              <a:rPr lang="el-GR"/>
              <a:pPr>
                <a:defRPr/>
              </a:pPr>
              <a:t>3/10/2013</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smtClean="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noProof="0" smtClean="0"/>
              <a:t>Kλικ για επεξεργασία των στυλ του υποδείγματος</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D67C1D04-0DAF-4D3F-830E-E19FE13F8E34}" type="slidenum">
              <a:rPr lang="el-GR"/>
              <a:pPr>
                <a:defRPr/>
              </a:pPr>
              <a:t>‹#›</a:t>
            </a:fld>
            <a:endParaRPr lang="el-G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4" name="3 - Ορθογώνιο"/>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4 - Ορθογώνιο"/>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5 - Ορθογώνιο"/>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6 - Ορθογώνιο"/>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9 - Ορθογώνιο"/>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11" name="10 - Στρογγυλεμένο ορθογώνιο"/>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12" name="11 - Στρογγυλεμένο ορθογώνιο"/>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12 - Ορθογώνιο"/>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13 - Ορθογώνιο"/>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14 - Ορθογώνιο"/>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15 - Ορθογώνιο"/>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7 - Τίτλος"/>
          <p:cNvSpPr>
            <a:spLocks noGrp="1"/>
          </p:cNvSpPr>
          <p:nvPr>
            <p:ph type="ctrTitle"/>
          </p:nvPr>
        </p:nvSpPr>
        <p:spPr>
          <a:xfrm>
            <a:off x="457200" y="2401887"/>
            <a:ext cx="8458200" cy="1470025"/>
          </a:xfrm>
        </p:spPr>
        <p:txBody>
          <a:bodyPr anchor="b"/>
          <a:lstStyle>
            <a:lvl1pPr>
              <a:defRPr sz="4400">
                <a:solidFill>
                  <a:schemeClr val="bg1"/>
                </a:solidFill>
              </a:defRPr>
            </a:lvl1pPr>
          </a:lstStyle>
          <a:p>
            <a:r>
              <a:rPr lang="el-GR" smtClean="0"/>
              <a:t>Kλικ για επεξεργασία του τίτλου</a:t>
            </a:r>
            <a:endParaRPr lang="en-US"/>
          </a:p>
        </p:txBody>
      </p:sp>
      <p:sp>
        <p:nvSpPr>
          <p:cNvPr id="9" name="8 - Υπότιτλος"/>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l-GR" smtClean="0"/>
              <a:t>Κάντε κλικ για να επεξεργαστείτε τον υπότιτλο του υποδείγματος</a:t>
            </a:r>
            <a:endParaRPr lang="en-US"/>
          </a:p>
        </p:txBody>
      </p:sp>
      <p:sp>
        <p:nvSpPr>
          <p:cNvPr id="17" name="27 - Θέση ημερομηνίας"/>
          <p:cNvSpPr>
            <a:spLocks noGrp="1"/>
          </p:cNvSpPr>
          <p:nvPr>
            <p:ph type="dt" sz="half" idx="10"/>
          </p:nvPr>
        </p:nvSpPr>
        <p:spPr>
          <a:xfrm>
            <a:off x="6705600" y="4206875"/>
            <a:ext cx="960438" cy="457200"/>
          </a:xfrm>
        </p:spPr>
        <p:txBody>
          <a:bodyPr/>
          <a:lstStyle>
            <a:lvl1pPr>
              <a:defRPr/>
            </a:lvl1pPr>
          </a:lstStyle>
          <a:p>
            <a:pPr>
              <a:defRPr/>
            </a:pPr>
            <a:fld id="{85739D47-C54E-4913-BADE-3F1641A600D3}" type="datetime1">
              <a:rPr lang="el-GR"/>
              <a:pPr>
                <a:defRPr/>
              </a:pPr>
              <a:t>3/10/2013</a:t>
            </a:fld>
            <a:endParaRPr lang="el-GR"/>
          </a:p>
        </p:txBody>
      </p:sp>
      <p:sp>
        <p:nvSpPr>
          <p:cNvPr id="18" name="16 - Θέση υποσέλιδου"/>
          <p:cNvSpPr>
            <a:spLocks noGrp="1"/>
          </p:cNvSpPr>
          <p:nvPr>
            <p:ph type="ftr" sz="quarter" idx="11"/>
          </p:nvPr>
        </p:nvSpPr>
        <p:spPr>
          <a:xfrm>
            <a:off x="5410200" y="4205288"/>
            <a:ext cx="1295400" cy="457200"/>
          </a:xfrm>
        </p:spPr>
        <p:txBody>
          <a:bodyPr/>
          <a:lstStyle>
            <a:lvl1pPr>
              <a:defRPr/>
            </a:lvl1pPr>
          </a:lstStyle>
          <a:p>
            <a:pPr>
              <a:defRPr/>
            </a:pPr>
            <a:r>
              <a:rPr lang="el-GR"/>
              <a:t>Κων/νος Δ. Καρατσώλης.</a:t>
            </a:r>
          </a:p>
        </p:txBody>
      </p:sp>
      <p:sp>
        <p:nvSpPr>
          <p:cNvPr id="19" name="28 - Θέση αριθμού διαφάνειας"/>
          <p:cNvSpPr>
            <a:spLocks noGrp="1"/>
          </p:cNvSpPr>
          <p:nvPr>
            <p:ph type="sldNum" sz="quarter" idx="12"/>
          </p:nvPr>
        </p:nvSpPr>
        <p:spPr>
          <a:xfrm>
            <a:off x="8320088" y="1588"/>
            <a:ext cx="747712" cy="365125"/>
          </a:xfrm>
        </p:spPr>
        <p:txBody>
          <a:bodyPr/>
          <a:lstStyle>
            <a:lvl1pPr algn="r">
              <a:defRPr sz="1800">
                <a:solidFill>
                  <a:schemeClr val="bg1"/>
                </a:solidFill>
              </a:defRPr>
            </a:lvl1pPr>
          </a:lstStyle>
          <a:p>
            <a:pPr>
              <a:defRPr/>
            </a:pPr>
            <a:fld id="{2757094C-5FCF-4749-BA1E-E0E49E599828}" type="slidenum">
              <a:rPr lang="el-GR"/>
              <a:pPr>
                <a:defRPr/>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13 - Θέση ημερομηνίας"/>
          <p:cNvSpPr>
            <a:spLocks noGrp="1"/>
          </p:cNvSpPr>
          <p:nvPr>
            <p:ph type="dt" sz="half" idx="10"/>
          </p:nvPr>
        </p:nvSpPr>
        <p:spPr/>
        <p:txBody>
          <a:bodyPr/>
          <a:lstStyle>
            <a:lvl1pPr>
              <a:defRPr/>
            </a:lvl1pPr>
          </a:lstStyle>
          <a:p>
            <a:pPr>
              <a:defRPr/>
            </a:pPr>
            <a:fld id="{8C2D3C48-B492-4529-B97E-455133F41EE0}" type="datetime1">
              <a:rPr lang="el-GR"/>
              <a:pPr>
                <a:defRPr/>
              </a:pPr>
              <a:t>3/10/2013</a:t>
            </a:fld>
            <a:endParaRPr lang="el-GR"/>
          </a:p>
        </p:txBody>
      </p:sp>
      <p:sp>
        <p:nvSpPr>
          <p:cNvPr id="5" name="2 - Θέση υποσέλιδου"/>
          <p:cNvSpPr>
            <a:spLocks noGrp="1"/>
          </p:cNvSpPr>
          <p:nvPr>
            <p:ph type="ftr" sz="quarter" idx="11"/>
          </p:nvPr>
        </p:nvSpPr>
        <p:spPr/>
        <p:txBody>
          <a:bodyPr/>
          <a:lstStyle>
            <a:lvl1pPr>
              <a:defRPr/>
            </a:lvl1pPr>
          </a:lstStyle>
          <a:p>
            <a:pPr>
              <a:defRPr/>
            </a:pPr>
            <a:r>
              <a:rPr lang="el-GR"/>
              <a:t>Κων/νος Δ. Καρατσώλης.</a:t>
            </a:r>
          </a:p>
        </p:txBody>
      </p:sp>
      <p:sp>
        <p:nvSpPr>
          <p:cNvPr id="6" name="22 - Θέση αριθμού διαφάνειας"/>
          <p:cNvSpPr>
            <a:spLocks noGrp="1"/>
          </p:cNvSpPr>
          <p:nvPr>
            <p:ph type="sldNum" sz="quarter" idx="12"/>
          </p:nvPr>
        </p:nvSpPr>
        <p:spPr/>
        <p:txBody>
          <a:bodyPr/>
          <a:lstStyle>
            <a:lvl1pPr>
              <a:defRPr/>
            </a:lvl1pPr>
          </a:lstStyle>
          <a:p>
            <a:pPr>
              <a:defRPr/>
            </a:pPr>
            <a:fld id="{3C8C4057-691F-4F70-A7C1-053D40AED30B}" type="slidenum">
              <a:rPr lang="el-GR"/>
              <a:pPr>
                <a:defRPr/>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781800" y="1143000"/>
            <a:ext cx="1905000" cy="5486400"/>
          </a:xfrm>
        </p:spPr>
        <p:txBody>
          <a:bodyPr vert="eaVert"/>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a:xfrm>
            <a:off x="457200" y="1143000"/>
            <a:ext cx="6248400" cy="5486400"/>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13 - Θέση ημερομηνίας"/>
          <p:cNvSpPr>
            <a:spLocks noGrp="1"/>
          </p:cNvSpPr>
          <p:nvPr>
            <p:ph type="dt" sz="half" idx="10"/>
          </p:nvPr>
        </p:nvSpPr>
        <p:spPr/>
        <p:txBody>
          <a:bodyPr/>
          <a:lstStyle>
            <a:lvl1pPr>
              <a:defRPr/>
            </a:lvl1pPr>
          </a:lstStyle>
          <a:p>
            <a:pPr>
              <a:defRPr/>
            </a:pPr>
            <a:fld id="{D2F708D9-A41C-4D20-BEF7-CA1F19D7D98D}" type="datetime1">
              <a:rPr lang="el-GR"/>
              <a:pPr>
                <a:defRPr/>
              </a:pPr>
              <a:t>3/10/2013</a:t>
            </a:fld>
            <a:endParaRPr lang="el-GR"/>
          </a:p>
        </p:txBody>
      </p:sp>
      <p:sp>
        <p:nvSpPr>
          <p:cNvPr id="5" name="2 - Θέση υποσέλιδου"/>
          <p:cNvSpPr>
            <a:spLocks noGrp="1"/>
          </p:cNvSpPr>
          <p:nvPr>
            <p:ph type="ftr" sz="quarter" idx="11"/>
          </p:nvPr>
        </p:nvSpPr>
        <p:spPr/>
        <p:txBody>
          <a:bodyPr/>
          <a:lstStyle>
            <a:lvl1pPr>
              <a:defRPr/>
            </a:lvl1pPr>
          </a:lstStyle>
          <a:p>
            <a:pPr>
              <a:defRPr/>
            </a:pPr>
            <a:r>
              <a:rPr lang="el-GR"/>
              <a:t>Κων/νος Δ. Καρατσώλης.</a:t>
            </a:r>
          </a:p>
        </p:txBody>
      </p:sp>
      <p:sp>
        <p:nvSpPr>
          <p:cNvPr id="6" name="22 - Θέση αριθμού διαφάνειας"/>
          <p:cNvSpPr>
            <a:spLocks noGrp="1"/>
          </p:cNvSpPr>
          <p:nvPr>
            <p:ph type="sldNum" sz="quarter" idx="12"/>
          </p:nvPr>
        </p:nvSpPr>
        <p:spPr/>
        <p:txBody>
          <a:bodyPr/>
          <a:lstStyle>
            <a:lvl1pPr>
              <a:defRPr/>
            </a:lvl1pPr>
          </a:lstStyle>
          <a:p>
            <a:pPr>
              <a:defRPr/>
            </a:pPr>
            <a:fld id="{A32A0289-7210-4BBA-A399-F6CB2DBA6E81}" type="slidenum">
              <a:rPr lang="el-GR"/>
              <a:pPr>
                <a:defRPr/>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n-US"/>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13 - Θέση ημερομηνίας"/>
          <p:cNvSpPr>
            <a:spLocks noGrp="1"/>
          </p:cNvSpPr>
          <p:nvPr>
            <p:ph type="dt" sz="half" idx="10"/>
          </p:nvPr>
        </p:nvSpPr>
        <p:spPr/>
        <p:txBody>
          <a:bodyPr/>
          <a:lstStyle>
            <a:lvl1pPr>
              <a:defRPr/>
            </a:lvl1pPr>
          </a:lstStyle>
          <a:p>
            <a:pPr>
              <a:defRPr/>
            </a:pPr>
            <a:fld id="{C3FF2F84-4649-424A-9001-899E7BCB8863}" type="datetime1">
              <a:rPr lang="el-GR"/>
              <a:pPr>
                <a:defRPr/>
              </a:pPr>
              <a:t>3/10/2013</a:t>
            </a:fld>
            <a:endParaRPr lang="el-GR"/>
          </a:p>
        </p:txBody>
      </p:sp>
      <p:sp>
        <p:nvSpPr>
          <p:cNvPr id="5" name="2 - Θέση υποσέλιδου"/>
          <p:cNvSpPr>
            <a:spLocks noGrp="1"/>
          </p:cNvSpPr>
          <p:nvPr>
            <p:ph type="ftr" sz="quarter" idx="11"/>
          </p:nvPr>
        </p:nvSpPr>
        <p:spPr/>
        <p:txBody>
          <a:bodyPr/>
          <a:lstStyle>
            <a:lvl1pPr>
              <a:defRPr/>
            </a:lvl1pPr>
          </a:lstStyle>
          <a:p>
            <a:pPr>
              <a:defRPr/>
            </a:pPr>
            <a:r>
              <a:rPr lang="el-GR"/>
              <a:t>Κων/νος Δ. Καρατσώλης.</a:t>
            </a:r>
          </a:p>
        </p:txBody>
      </p:sp>
      <p:sp>
        <p:nvSpPr>
          <p:cNvPr id="6" name="22 - Θέση αριθμού διαφάνειας"/>
          <p:cNvSpPr>
            <a:spLocks noGrp="1"/>
          </p:cNvSpPr>
          <p:nvPr>
            <p:ph type="sldNum" sz="quarter" idx="12"/>
          </p:nvPr>
        </p:nvSpPr>
        <p:spPr/>
        <p:txBody>
          <a:bodyPr/>
          <a:lstStyle>
            <a:lvl1pPr>
              <a:defRPr/>
            </a:lvl1pPr>
          </a:lstStyle>
          <a:p>
            <a:pPr>
              <a:defRPr/>
            </a:pPr>
            <a:fld id="{69A6539E-547F-4634-AA56-72D23D08501F}" type="slidenum">
              <a:rPr lang="el-GR"/>
              <a:pPr>
                <a:defRPr/>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el-GR" smtClean="0"/>
              <a:t>Kλικ για επεξεργασία του τίτλου</a:t>
            </a:r>
            <a:endParaRPr lang="en-US"/>
          </a:p>
        </p:txBody>
      </p:sp>
      <p:sp>
        <p:nvSpPr>
          <p:cNvPr id="3" name="2 - Θέση κειμένου"/>
          <p:cNvSpPr>
            <a:spLocks noGrp="1"/>
          </p:cNvSpPr>
          <p:nvPr>
            <p:ph type="body" idx="1"/>
          </p:nvPr>
        </p:nvSpPr>
        <p:spPr>
          <a:xfrm>
            <a:off x="722313" y="3367088"/>
            <a:ext cx="77724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l-GR" smtClean="0"/>
              <a:t>Kλικ για επεξεργασία των στυλ του υποδείγματος</a:t>
            </a:r>
          </a:p>
        </p:txBody>
      </p:sp>
      <p:sp>
        <p:nvSpPr>
          <p:cNvPr id="4" name="13 - Θέση ημερομηνίας"/>
          <p:cNvSpPr>
            <a:spLocks noGrp="1"/>
          </p:cNvSpPr>
          <p:nvPr>
            <p:ph type="dt" sz="half" idx="10"/>
          </p:nvPr>
        </p:nvSpPr>
        <p:spPr/>
        <p:txBody>
          <a:bodyPr/>
          <a:lstStyle>
            <a:lvl1pPr>
              <a:defRPr/>
            </a:lvl1pPr>
          </a:lstStyle>
          <a:p>
            <a:pPr>
              <a:defRPr/>
            </a:pPr>
            <a:fld id="{E19977D6-8237-479C-99A6-F9F857205B03}" type="datetime1">
              <a:rPr lang="el-GR"/>
              <a:pPr>
                <a:defRPr/>
              </a:pPr>
              <a:t>3/10/2013</a:t>
            </a:fld>
            <a:endParaRPr lang="el-GR"/>
          </a:p>
        </p:txBody>
      </p:sp>
      <p:sp>
        <p:nvSpPr>
          <p:cNvPr id="5" name="2 - Θέση υποσέλιδου"/>
          <p:cNvSpPr>
            <a:spLocks noGrp="1"/>
          </p:cNvSpPr>
          <p:nvPr>
            <p:ph type="ftr" sz="quarter" idx="11"/>
          </p:nvPr>
        </p:nvSpPr>
        <p:spPr/>
        <p:txBody>
          <a:bodyPr/>
          <a:lstStyle>
            <a:lvl1pPr>
              <a:defRPr/>
            </a:lvl1pPr>
          </a:lstStyle>
          <a:p>
            <a:pPr>
              <a:defRPr/>
            </a:pPr>
            <a:r>
              <a:rPr lang="el-GR"/>
              <a:t>Κων/νος Δ. Καρατσώλης.</a:t>
            </a:r>
          </a:p>
        </p:txBody>
      </p:sp>
      <p:sp>
        <p:nvSpPr>
          <p:cNvPr id="6" name="22 - Θέση αριθμού διαφάνειας"/>
          <p:cNvSpPr>
            <a:spLocks noGrp="1"/>
          </p:cNvSpPr>
          <p:nvPr>
            <p:ph type="sldNum" sz="quarter" idx="12"/>
          </p:nvPr>
        </p:nvSpPr>
        <p:spPr/>
        <p:txBody>
          <a:bodyPr/>
          <a:lstStyle>
            <a:lvl1pPr>
              <a:defRPr/>
            </a:lvl1pPr>
          </a:lstStyle>
          <a:p>
            <a:pPr>
              <a:defRPr/>
            </a:pPr>
            <a:fld id="{48F57BC7-7813-477A-8A8B-2F32993AB76E}" type="slidenum">
              <a:rPr lang="el-GR"/>
              <a:pPr>
                <a:defRPr/>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n-US"/>
          </a:p>
        </p:txBody>
      </p:sp>
      <p:sp>
        <p:nvSpPr>
          <p:cNvPr id="3" name="2 - Θέση περιεχομένου"/>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3 - Θέση περιεχομένου"/>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5" name="13 - Θέση ημερομηνίας"/>
          <p:cNvSpPr>
            <a:spLocks noGrp="1"/>
          </p:cNvSpPr>
          <p:nvPr>
            <p:ph type="dt" sz="half" idx="10"/>
          </p:nvPr>
        </p:nvSpPr>
        <p:spPr/>
        <p:txBody>
          <a:bodyPr/>
          <a:lstStyle>
            <a:lvl1pPr>
              <a:defRPr/>
            </a:lvl1pPr>
          </a:lstStyle>
          <a:p>
            <a:pPr>
              <a:defRPr/>
            </a:pPr>
            <a:fld id="{D882ABDC-2A68-42D2-BB09-EC7A79DC90F3}" type="datetime1">
              <a:rPr lang="el-GR"/>
              <a:pPr>
                <a:defRPr/>
              </a:pPr>
              <a:t>3/10/2013</a:t>
            </a:fld>
            <a:endParaRPr lang="el-GR"/>
          </a:p>
        </p:txBody>
      </p:sp>
      <p:sp>
        <p:nvSpPr>
          <p:cNvPr id="6" name="2 - Θέση υποσέλιδου"/>
          <p:cNvSpPr>
            <a:spLocks noGrp="1"/>
          </p:cNvSpPr>
          <p:nvPr>
            <p:ph type="ftr" sz="quarter" idx="11"/>
          </p:nvPr>
        </p:nvSpPr>
        <p:spPr/>
        <p:txBody>
          <a:bodyPr/>
          <a:lstStyle>
            <a:lvl1pPr>
              <a:defRPr/>
            </a:lvl1pPr>
          </a:lstStyle>
          <a:p>
            <a:pPr>
              <a:defRPr/>
            </a:pPr>
            <a:r>
              <a:rPr lang="el-GR"/>
              <a:t>Κων/νος Δ. Καρατσώλης.</a:t>
            </a:r>
          </a:p>
        </p:txBody>
      </p:sp>
      <p:sp>
        <p:nvSpPr>
          <p:cNvPr id="7" name="22 - Θέση αριθμού διαφάνειας"/>
          <p:cNvSpPr>
            <a:spLocks noGrp="1"/>
          </p:cNvSpPr>
          <p:nvPr>
            <p:ph type="sldNum" sz="quarter" idx="12"/>
          </p:nvPr>
        </p:nvSpPr>
        <p:spPr/>
        <p:txBody>
          <a:bodyPr/>
          <a:lstStyle>
            <a:lvl1pPr>
              <a:defRPr/>
            </a:lvl1pPr>
          </a:lstStyle>
          <a:p>
            <a:pPr>
              <a:defRPr/>
            </a:pPr>
            <a:fld id="{9D521FCA-43CD-4D73-8DF7-9F8117388AD9}" type="slidenum">
              <a:rPr lang="el-GR"/>
              <a:pPr>
                <a:defRPr/>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381000" y="1143000"/>
            <a:ext cx="8382000" cy="1069848"/>
          </a:xfrm>
        </p:spPr>
        <p:txBody>
          <a:bodyPr/>
          <a:lstStyle>
            <a:lvl1pPr>
              <a:defRPr sz="4000" b="0" i="0" cap="none" baseline="0"/>
            </a:lvl1pPr>
          </a:lstStyle>
          <a:p>
            <a:r>
              <a:rPr lang="el-GR" smtClean="0"/>
              <a:t>Kλικ για επεξεργασία του τίτλου</a:t>
            </a:r>
            <a:endParaRPr lang="en-US"/>
          </a:p>
        </p:txBody>
      </p:sp>
      <p:sp>
        <p:nvSpPr>
          <p:cNvPr id="3" name="2 - Θέση κειμένου"/>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6" name="5 - Θέση περιεχομένου"/>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7" name="25 - Θέση ημερομηνίας"/>
          <p:cNvSpPr>
            <a:spLocks noGrp="1"/>
          </p:cNvSpPr>
          <p:nvPr>
            <p:ph type="dt" sz="half" idx="10"/>
          </p:nvPr>
        </p:nvSpPr>
        <p:spPr/>
        <p:txBody>
          <a:bodyPr rtlCol="0"/>
          <a:lstStyle>
            <a:lvl1pPr>
              <a:defRPr/>
            </a:lvl1pPr>
          </a:lstStyle>
          <a:p>
            <a:pPr>
              <a:defRPr/>
            </a:pPr>
            <a:fld id="{226249FD-8187-48E6-A116-EABF05AA6F10}" type="datetime1">
              <a:rPr lang="el-GR"/>
              <a:pPr>
                <a:defRPr/>
              </a:pPr>
              <a:t>3/10/2013</a:t>
            </a:fld>
            <a:endParaRPr lang="el-GR"/>
          </a:p>
        </p:txBody>
      </p:sp>
      <p:sp>
        <p:nvSpPr>
          <p:cNvPr id="8" name="26 - Θέση αριθμού διαφάνειας"/>
          <p:cNvSpPr>
            <a:spLocks noGrp="1"/>
          </p:cNvSpPr>
          <p:nvPr>
            <p:ph type="sldNum" sz="quarter" idx="11"/>
          </p:nvPr>
        </p:nvSpPr>
        <p:spPr/>
        <p:txBody>
          <a:bodyPr rtlCol="0"/>
          <a:lstStyle>
            <a:lvl1pPr>
              <a:defRPr/>
            </a:lvl1pPr>
          </a:lstStyle>
          <a:p>
            <a:pPr>
              <a:defRPr/>
            </a:pPr>
            <a:fld id="{47873411-AB60-41B1-86B4-4EBCD2635324}" type="slidenum">
              <a:rPr lang="el-GR"/>
              <a:pPr>
                <a:defRPr/>
              </a:pPr>
              <a:t>‹#›</a:t>
            </a:fld>
            <a:endParaRPr lang="el-GR"/>
          </a:p>
        </p:txBody>
      </p:sp>
      <p:sp>
        <p:nvSpPr>
          <p:cNvPr id="9" name="27 - Θέση υποσέλιδου"/>
          <p:cNvSpPr>
            <a:spLocks noGrp="1"/>
          </p:cNvSpPr>
          <p:nvPr>
            <p:ph type="ftr" sz="quarter" idx="12"/>
          </p:nvPr>
        </p:nvSpPr>
        <p:spPr/>
        <p:txBody>
          <a:bodyPr rtlCol="0"/>
          <a:lstStyle>
            <a:lvl1pPr>
              <a:defRPr/>
            </a:lvl1pPr>
          </a:lstStyle>
          <a:p>
            <a:pPr>
              <a:defRPr/>
            </a:pPr>
            <a:r>
              <a:rPr lang="el-GR"/>
              <a:t>Κων/νος Δ. Καρατσώλης.</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143000"/>
            <a:ext cx="8229600" cy="1069848"/>
          </a:xfrm>
        </p:spPr>
        <p:txBody>
          <a:bodyPr/>
          <a:lstStyle>
            <a:lvl1pPr>
              <a:defRPr sz="4000">
                <a:solidFill>
                  <a:schemeClr val="tx2"/>
                </a:solidFill>
              </a:defRPr>
            </a:lvl1pPr>
          </a:lstStyle>
          <a:p>
            <a:r>
              <a:rPr lang="el-GR" smtClean="0"/>
              <a:t>Kλικ για επεξεργασία του τίτλου</a:t>
            </a:r>
            <a:endParaRPr lang="en-US"/>
          </a:p>
        </p:txBody>
      </p:sp>
      <p:sp>
        <p:nvSpPr>
          <p:cNvPr id="3" name="2 - Θέση ημερομηνίας"/>
          <p:cNvSpPr>
            <a:spLocks noGrp="1"/>
          </p:cNvSpPr>
          <p:nvPr>
            <p:ph type="dt" sz="half" idx="10"/>
          </p:nvPr>
        </p:nvSpPr>
        <p:spPr>
          <a:xfrm>
            <a:off x="6583363" y="612775"/>
            <a:ext cx="957262" cy="457200"/>
          </a:xfrm>
        </p:spPr>
        <p:txBody>
          <a:bodyPr/>
          <a:lstStyle>
            <a:lvl1pPr>
              <a:defRPr/>
            </a:lvl1pPr>
          </a:lstStyle>
          <a:p>
            <a:pPr>
              <a:defRPr/>
            </a:pPr>
            <a:fld id="{B5C13B1A-2773-4FDD-85DC-C8FE7752C2D0}" type="datetime1">
              <a:rPr lang="el-GR"/>
              <a:pPr>
                <a:defRPr/>
              </a:pPr>
              <a:t>3/10/2013</a:t>
            </a:fld>
            <a:endParaRPr lang="el-GR"/>
          </a:p>
        </p:txBody>
      </p:sp>
      <p:sp>
        <p:nvSpPr>
          <p:cNvPr id="4" name="3 - Θέση υποσέλιδου"/>
          <p:cNvSpPr>
            <a:spLocks noGrp="1"/>
          </p:cNvSpPr>
          <p:nvPr>
            <p:ph type="ftr" sz="quarter" idx="11"/>
          </p:nvPr>
        </p:nvSpPr>
        <p:spPr/>
        <p:txBody>
          <a:bodyPr/>
          <a:lstStyle>
            <a:lvl1pPr>
              <a:defRPr/>
            </a:lvl1pPr>
          </a:lstStyle>
          <a:p>
            <a:pPr>
              <a:defRPr/>
            </a:pPr>
            <a:r>
              <a:rPr lang="el-GR"/>
              <a:t>Κων/νος Δ. Καρατσώλης.</a:t>
            </a:r>
          </a:p>
        </p:txBody>
      </p:sp>
      <p:sp>
        <p:nvSpPr>
          <p:cNvPr id="5" name="4 - Θέση αριθμού διαφάνειας"/>
          <p:cNvSpPr>
            <a:spLocks noGrp="1"/>
          </p:cNvSpPr>
          <p:nvPr>
            <p:ph type="sldNum" sz="quarter" idx="12"/>
          </p:nvPr>
        </p:nvSpPr>
        <p:spPr/>
        <p:txBody>
          <a:bodyPr/>
          <a:lstStyle>
            <a:lvl1pPr>
              <a:defRPr/>
            </a:lvl1pPr>
          </a:lstStyle>
          <a:p>
            <a:pPr>
              <a:defRPr/>
            </a:pPr>
            <a:fld id="{52358034-3847-43A8-87FF-2EFF1EF68519}" type="slidenum">
              <a:rPr lang="el-GR"/>
              <a:pPr>
                <a:defRPr/>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3 - Θέση ημερομηνίας"/>
          <p:cNvSpPr>
            <a:spLocks noGrp="1"/>
          </p:cNvSpPr>
          <p:nvPr>
            <p:ph type="dt" sz="half" idx="10"/>
          </p:nvPr>
        </p:nvSpPr>
        <p:spPr/>
        <p:txBody>
          <a:bodyPr/>
          <a:lstStyle>
            <a:lvl1pPr>
              <a:defRPr/>
            </a:lvl1pPr>
          </a:lstStyle>
          <a:p>
            <a:pPr>
              <a:defRPr/>
            </a:pPr>
            <a:fld id="{1B03AECB-C02F-4678-810D-41DDC147C90B}" type="datetime1">
              <a:rPr lang="el-GR"/>
              <a:pPr>
                <a:defRPr/>
              </a:pPr>
              <a:t>3/10/2013</a:t>
            </a:fld>
            <a:endParaRPr lang="el-GR"/>
          </a:p>
        </p:txBody>
      </p:sp>
      <p:sp>
        <p:nvSpPr>
          <p:cNvPr id="3" name="2 - Θέση υποσέλιδου"/>
          <p:cNvSpPr>
            <a:spLocks noGrp="1"/>
          </p:cNvSpPr>
          <p:nvPr>
            <p:ph type="ftr" sz="quarter" idx="11"/>
          </p:nvPr>
        </p:nvSpPr>
        <p:spPr/>
        <p:txBody>
          <a:bodyPr/>
          <a:lstStyle>
            <a:lvl1pPr>
              <a:defRPr/>
            </a:lvl1pPr>
          </a:lstStyle>
          <a:p>
            <a:pPr>
              <a:defRPr/>
            </a:pPr>
            <a:r>
              <a:rPr lang="el-GR"/>
              <a:t>Κων/νος Δ. Καρατσώλης.</a:t>
            </a:r>
          </a:p>
        </p:txBody>
      </p:sp>
      <p:sp>
        <p:nvSpPr>
          <p:cNvPr id="4" name="22 - Θέση αριθμού διαφάνειας"/>
          <p:cNvSpPr>
            <a:spLocks noGrp="1"/>
          </p:cNvSpPr>
          <p:nvPr>
            <p:ph type="sldNum" sz="quarter" idx="12"/>
          </p:nvPr>
        </p:nvSpPr>
        <p:spPr/>
        <p:txBody>
          <a:bodyPr/>
          <a:lstStyle>
            <a:lvl1pPr>
              <a:defRPr/>
            </a:lvl1pPr>
          </a:lstStyle>
          <a:p>
            <a:pPr>
              <a:defRPr/>
            </a:pPr>
            <a:fld id="{BF002CD9-2719-473D-BD48-64C4F7D05677}" type="slidenum">
              <a:rPr lang="el-GR"/>
              <a:pPr>
                <a:defRPr/>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353496" y="1101970"/>
            <a:ext cx="3383280" cy="877824"/>
          </a:xfrm>
        </p:spPr>
        <p:txBody>
          <a:bodyPr anchor="b"/>
          <a:lstStyle>
            <a:lvl1pPr algn="l">
              <a:buNone/>
              <a:defRPr sz="1800" b="1"/>
            </a:lvl1pPr>
          </a:lstStyle>
          <a:p>
            <a:r>
              <a:rPr lang="el-GR" smtClean="0"/>
              <a:t>Kλικ για επεξεργασία του τίτλου</a:t>
            </a:r>
            <a:endParaRPr lang="en-US"/>
          </a:p>
        </p:txBody>
      </p:sp>
      <p:sp>
        <p:nvSpPr>
          <p:cNvPr id="3" name="2 - Θέση κειμένου"/>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5" name="13 - Θέση ημερομηνίας"/>
          <p:cNvSpPr>
            <a:spLocks noGrp="1"/>
          </p:cNvSpPr>
          <p:nvPr>
            <p:ph type="dt" sz="half" idx="10"/>
          </p:nvPr>
        </p:nvSpPr>
        <p:spPr/>
        <p:txBody>
          <a:bodyPr/>
          <a:lstStyle>
            <a:lvl1pPr>
              <a:defRPr/>
            </a:lvl1pPr>
          </a:lstStyle>
          <a:p>
            <a:pPr>
              <a:defRPr/>
            </a:pPr>
            <a:fld id="{1C010F16-6172-41CD-AFDE-7E23AB046BB8}" type="datetime1">
              <a:rPr lang="el-GR"/>
              <a:pPr>
                <a:defRPr/>
              </a:pPr>
              <a:t>3/10/2013</a:t>
            </a:fld>
            <a:endParaRPr lang="el-GR"/>
          </a:p>
        </p:txBody>
      </p:sp>
      <p:sp>
        <p:nvSpPr>
          <p:cNvPr id="6" name="2 - Θέση υποσέλιδου"/>
          <p:cNvSpPr>
            <a:spLocks noGrp="1"/>
          </p:cNvSpPr>
          <p:nvPr>
            <p:ph type="ftr" sz="quarter" idx="11"/>
          </p:nvPr>
        </p:nvSpPr>
        <p:spPr/>
        <p:txBody>
          <a:bodyPr/>
          <a:lstStyle>
            <a:lvl1pPr>
              <a:defRPr/>
            </a:lvl1pPr>
          </a:lstStyle>
          <a:p>
            <a:pPr>
              <a:defRPr/>
            </a:pPr>
            <a:r>
              <a:rPr lang="el-GR"/>
              <a:t>Κων/νος Δ. Καρατσώλης.</a:t>
            </a:r>
          </a:p>
        </p:txBody>
      </p:sp>
      <p:sp>
        <p:nvSpPr>
          <p:cNvPr id="7" name="22 - Θέση αριθμού διαφάνειας"/>
          <p:cNvSpPr>
            <a:spLocks noGrp="1"/>
          </p:cNvSpPr>
          <p:nvPr>
            <p:ph type="sldNum" sz="quarter" idx="12"/>
          </p:nvPr>
        </p:nvSpPr>
        <p:spPr/>
        <p:txBody>
          <a:bodyPr/>
          <a:lstStyle>
            <a:lvl1pPr>
              <a:defRPr/>
            </a:lvl1pPr>
          </a:lstStyle>
          <a:p>
            <a:pPr>
              <a:defRPr/>
            </a:pPr>
            <a:fld id="{DA415A36-52BF-48F0-9953-938658EC4226}" type="slidenum">
              <a:rPr lang="el-GR"/>
              <a:pPr>
                <a:defRPr/>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lang="el-GR" smtClean="0"/>
              <a:t>Kλικ για επεξεργασία του τίτλου</a:t>
            </a:r>
            <a:endParaRPr lang="en-US"/>
          </a:p>
        </p:txBody>
      </p:sp>
      <p:sp>
        <p:nvSpPr>
          <p:cNvPr id="3" name="2 - Θέση εικόνας"/>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el-GR" noProof="0" smtClean="0"/>
              <a:t>Κάντε κλικ στο εικονίδιο για να προσθέσετε μια εικόνα</a:t>
            </a:r>
            <a:endParaRPr lang="en-US" noProof="0" dirty="0"/>
          </a:p>
        </p:txBody>
      </p:sp>
      <p:sp>
        <p:nvSpPr>
          <p:cNvPr id="4" name="3 - Θέση κειμένου"/>
          <p:cNvSpPr>
            <a:spLocks noGrp="1"/>
          </p:cNvSpPr>
          <p:nvPr>
            <p:ph type="body" sz="half" idx="2"/>
          </p:nvPr>
        </p:nvSpPr>
        <p:spPr>
          <a:xfrm>
            <a:off x="6088443" y="3274308"/>
            <a:ext cx="2590800" cy="2516489"/>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el-GR" smtClean="0"/>
              <a:t>Kλικ για επεξεργασία των στυλ του υποδείγματος</a:t>
            </a:r>
          </a:p>
        </p:txBody>
      </p:sp>
      <p:sp>
        <p:nvSpPr>
          <p:cNvPr id="5" name="13 - Θέση ημερομηνίας"/>
          <p:cNvSpPr>
            <a:spLocks noGrp="1"/>
          </p:cNvSpPr>
          <p:nvPr>
            <p:ph type="dt" sz="half" idx="10"/>
          </p:nvPr>
        </p:nvSpPr>
        <p:spPr/>
        <p:txBody>
          <a:bodyPr/>
          <a:lstStyle>
            <a:lvl1pPr>
              <a:defRPr/>
            </a:lvl1pPr>
          </a:lstStyle>
          <a:p>
            <a:pPr>
              <a:defRPr/>
            </a:pPr>
            <a:fld id="{90D5D24B-FC95-45DC-9D2A-0873F6F4D3FC}" type="datetime1">
              <a:rPr lang="el-GR"/>
              <a:pPr>
                <a:defRPr/>
              </a:pPr>
              <a:t>3/10/2013</a:t>
            </a:fld>
            <a:endParaRPr lang="el-GR"/>
          </a:p>
        </p:txBody>
      </p:sp>
      <p:sp>
        <p:nvSpPr>
          <p:cNvPr id="6" name="2 - Θέση υποσέλιδου"/>
          <p:cNvSpPr>
            <a:spLocks noGrp="1"/>
          </p:cNvSpPr>
          <p:nvPr>
            <p:ph type="ftr" sz="quarter" idx="11"/>
          </p:nvPr>
        </p:nvSpPr>
        <p:spPr/>
        <p:txBody>
          <a:bodyPr/>
          <a:lstStyle>
            <a:lvl1pPr>
              <a:defRPr/>
            </a:lvl1pPr>
          </a:lstStyle>
          <a:p>
            <a:pPr>
              <a:defRPr/>
            </a:pPr>
            <a:r>
              <a:rPr lang="el-GR"/>
              <a:t>Κων/νος Δ. Καρατσώλης.</a:t>
            </a:r>
          </a:p>
        </p:txBody>
      </p:sp>
      <p:sp>
        <p:nvSpPr>
          <p:cNvPr id="7" name="22 - Θέση αριθμού διαφάνειας"/>
          <p:cNvSpPr>
            <a:spLocks noGrp="1"/>
          </p:cNvSpPr>
          <p:nvPr>
            <p:ph type="sldNum" sz="quarter" idx="12"/>
          </p:nvPr>
        </p:nvSpPr>
        <p:spPr/>
        <p:txBody>
          <a:bodyPr/>
          <a:lstStyle>
            <a:lvl1pPr>
              <a:defRPr/>
            </a:lvl1pPr>
          </a:lstStyle>
          <a:p>
            <a:pPr>
              <a:defRPr/>
            </a:pPr>
            <a:fld id="{163A8E4E-7C4F-4BE0-A214-24F8150B2615}" type="slidenum">
              <a:rPr lang="el-GR"/>
              <a:pPr>
                <a:defRP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8" name="27 - Ορθογώνιο"/>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28 - Ορθογώνιο"/>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29 - Ορθογώνιο"/>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30 - Ορθογώνιο"/>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31 - Ορθογώνιο"/>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33" name="32 - Στρογγυλεμένο ορθογώνιο"/>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useBgFill="1">
        <p:nvSpPr>
          <p:cNvPr id="34" name="33 - Στρογγυλεμένο ορθογώνιο"/>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34 - Ορθογώνιο"/>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35 - Ορθογώνιο"/>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36 - Ορθογώνιο"/>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37 - Ορθογώνιο"/>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38 - Ορθογώνιο"/>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39 - Ορθογώνιο"/>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39" name="21 - Θέση τίτλου"/>
          <p:cNvSpPr>
            <a:spLocks noGrp="1"/>
          </p:cNvSpPr>
          <p:nvPr>
            <p:ph type="title"/>
          </p:nvPr>
        </p:nvSpPr>
        <p:spPr bwMode="auto">
          <a:xfrm>
            <a:off x="457200" y="114300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l-GR" smtClean="0"/>
              <a:t>Kλικ για επεξεργασία του τίτλου</a:t>
            </a:r>
            <a:endParaRPr lang="en-US" smtClean="0"/>
          </a:p>
        </p:txBody>
      </p:sp>
      <p:sp>
        <p:nvSpPr>
          <p:cNvPr id="1040" name="12 - Θέση κειμένου"/>
          <p:cNvSpPr>
            <a:spLocks noGrp="1"/>
          </p:cNvSpPr>
          <p:nvPr>
            <p:ph type="body" idx="1"/>
          </p:nvPr>
        </p:nvSpPr>
        <p:spPr bwMode="auto">
          <a:xfrm>
            <a:off x="457200" y="2249488"/>
            <a:ext cx="8229600" cy="4324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smtClean="0"/>
          </a:p>
        </p:txBody>
      </p:sp>
      <p:sp>
        <p:nvSpPr>
          <p:cNvPr id="14" name="13 - Θέση ημερομηνίας"/>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800">
                <a:solidFill>
                  <a:schemeClr val="accent2"/>
                </a:solidFill>
                <a:latin typeface="+mn-lt"/>
                <a:cs typeface="+mn-cs"/>
              </a:defRPr>
            </a:lvl1pPr>
          </a:lstStyle>
          <a:p>
            <a:pPr>
              <a:defRPr/>
            </a:pPr>
            <a:fld id="{9A662278-5DE7-4499-882F-26C836B064FE}" type="datetime1">
              <a:rPr lang="el-GR"/>
              <a:pPr>
                <a:defRPr/>
              </a:pPr>
              <a:t>3/10/2013</a:t>
            </a:fld>
            <a:endParaRPr lang="el-GR"/>
          </a:p>
        </p:txBody>
      </p:sp>
      <p:sp>
        <p:nvSpPr>
          <p:cNvPr id="3" name="2 - Θέση υποσέλιδου"/>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800">
                <a:solidFill>
                  <a:schemeClr val="accent2"/>
                </a:solidFill>
                <a:latin typeface="+mn-lt"/>
                <a:cs typeface="+mn-cs"/>
              </a:defRPr>
            </a:lvl1pPr>
          </a:lstStyle>
          <a:p>
            <a:pPr>
              <a:defRPr/>
            </a:pPr>
            <a:r>
              <a:rPr lang="el-GR"/>
              <a:t>Κων/νος Δ. Καρατσώλης.</a:t>
            </a:r>
          </a:p>
        </p:txBody>
      </p:sp>
      <p:sp>
        <p:nvSpPr>
          <p:cNvPr id="23" name="22 - Θέση αριθμού διαφάνειας"/>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800">
                <a:solidFill>
                  <a:srgbClr val="FFFFFF"/>
                </a:solidFill>
                <a:latin typeface="+mn-lt"/>
                <a:cs typeface="+mn-cs"/>
              </a:defRPr>
            </a:lvl1pPr>
          </a:lstStyle>
          <a:p>
            <a:pPr>
              <a:defRPr/>
            </a:pPr>
            <a:fld id="{2217BB35-86D3-4CF7-8532-CF082237FB55}" type="slidenum">
              <a:rPr lang="el-GR"/>
              <a:pPr>
                <a:defRPr/>
              </a:pPr>
              <a:t>‹#›</a:t>
            </a:fld>
            <a:endParaRPr lang="el-GR"/>
          </a:p>
        </p:txBody>
      </p:sp>
    </p:spTree>
  </p:cSld>
  <p:clrMap bg1="lt1" tx1="dk1" bg2="lt2" tx2="dk2" accent1="accent1" accent2="accent2" accent3="accent3" accent4="accent4" accent5="accent5" accent6="accent6" hlink="hlink" folHlink="folHlink"/>
  <p:sldLayoutIdLst>
    <p:sldLayoutId id="2147483768" r:id="rId1"/>
    <p:sldLayoutId id="2147483760" r:id="rId2"/>
    <p:sldLayoutId id="2147483761" r:id="rId3"/>
    <p:sldLayoutId id="2147483762" r:id="rId4"/>
    <p:sldLayoutId id="2147483769" r:id="rId5"/>
    <p:sldLayoutId id="2147483770" r:id="rId6"/>
    <p:sldLayoutId id="2147483763" r:id="rId7"/>
    <p:sldLayoutId id="2147483764" r:id="rId8"/>
    <p:sldLayoutId id="2147483765" r:id="rId9"/>
    <p:sldLayoutId id="2147483766" r:id="rId10"/>
    <p:sldLayoutId id="2147483767" r:id="rId11"/>
  </p:sldLayoutIdLst>
  <p:hf sldNum="0" hd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Trebuchet MS" pitchFamily="34" charset="0"/>
        </a:defRPr>
      </a:lvl2pPr>
      <a:lvl3pPr algn="l" rtl="0" eaLnBrk="0" fontAlgn="base" hangingPunct="0">
        <a:spcBef>
          <a:spcPct val="0"/>
        </a:spcBef>
        <a:spcAft>
          <a:spcPct val="0"/>
        </a:spcAft>
        <a:defRPr sz="4000">
          <a:solidFill>
            <a:schemeClr val="tx2"/>
          </a:solidFill>
          <a:latin typeface="Trebuchet MS" pitchFamily="34" charset="0"/>
        </a:defRPr>
      </a:lvl3pPr>
      <a:lvl4pPr algn="l" rtl="0" eaLnBrk="0" fontAlgn="base" hangingPunct="0">
        <a:spcBef>
          <a:spcPct val="0"/>
        </a:spcBef>
        <a:spcAft>
          <a:spcPct val="0"/>
        </a:spcAft>
        <a:defRPr sz="4000">
          <a:solidFill>
            <a:schemeClr val="tx2"/>
          </a:solidFill>
          <a:latin typeface="Trebuchet MS" pitchFamily="34" charset="0"/>
        </a:defRPr>
      </a:lvl4pPr>
      <a:lvl5pPr algn="l" rtl="0" eaLnBrk="0" fontAlgn="base" hangingPunct="0">
        <a:spcBef>
          <a:spcPct val="0"/>
        </a:spcBef>
        <a:spcAft>
          <a:spcPct val="0"/>
        </a:spcAft>
        <a:defRPr sz="4000">
          <a:solidFill>
            <a:schemeClr val="tx2"/>
          </a:solidFill>
          <a:latin typeface="Trebuchet MS" pitchFamily="34" charset="0"/>
        </a:defRPr>
      </a:lvl5pPr>
      <a:lvl6pPr marL="457200" algn="l" rtl="0" fontAlgn="base">
        <a:spcBef>
          <a:spcPct val="0"/>
        </a:spcBef>
        <a:spcAft>
          <a:spcPct val="0"/>
        </a:spcAft>
        <a:defRPr sz="4000">
          <a:solidFill>
            <a:schemeClr val="tx2"/>
          </a:solidFill>
          <a:latin typeface="Trebuchet MS" pitchFamily="34" charset="0"/>
        </a:defRPr>
      </a:lvl6pPr>
      <a:lvl7pPr marL="914400" algn="l" rtl="0" fontAlgn="base">
        <a:spcBef>
          <a:spcPct val="0"/>
        </a:spcBef>
        <a:spcAft>
          <a:spcPct val="0"/>
        </a:spcAft>
        <a:defRPr sz="4000">
          <a:solidFill>
            <a:schemeClr val="tx2"/>
          </a:solidFill>
          <a:latin typeface="Trebuchet MS" pitchFamily="34" charset="0"/>
        </a:defRPr>
      </a:lvl7pPr>
      <a:lvl8pPr marL="1371600" algn="l" rtl="0" fontAlgn="base">
        <a:spcBef>
          <a:spcPct val="0"/>
        </a:spcBef>
        <a:spcAft>
          <a:spcPct val="0"/>
        </a:spcAft>
        <a:defRPr sz="4000">
          <a:solidFill>
            <a:schemeClr val="tx2"/>
          </a:solidFill>
          <a:latin typeface="Trebuchet MS" pitchFamily="34" charset="0"/>
        </a:defRPr>
      </a:lvl8pPr>
      <a:lvl9pPr marL="1828800" algn="l" rtl="0" fontAlgn="base">
        <a:spcBef>
          <a:spcPct val="0"/>
        </a:spcBef>
        <a:spcAft>
          <a:spcPct val="0"/>
        </a:spcAft>
        <a:defRPr sz="4000">
          <a:solidFill>
            <a:schemeClr val="tx2"/>
          </a:solidFill>
          <a:latin typeface="Trebuchet MS" pitchFamily="34" charset="0"/>
        </a:defRPr>
      </a:lvl9pPr>
    </p:titleStyle>
    <p:body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3" name="Rectangle 7"/>
          <p:cNvSpPr>
            <a:spLocks noChangeArrowheads="1"/>
          </p:cNvSpPr>
          <p:nvPr/>
        </p:nvSpPr>
        <p:spPr bwMode="auto">
          <a:xfrm>
            <a:off x="0" y="5949950"/>
            <a:ext cx="9144000" cy="908050"/>
          </a:xfrm>
          <a:prstGeom prst="rect">
            <a:avLst/>
          </a:prstGeom>
          <a:solidFill>
            <a:schemeClr val="bg1"/>
          </a:solidFill>
          <a:ln w="9525">
            <a:noFill/>
            <a:miter lim="800000"/>
            <a:headEnd/>
            <a:tailEnd/>
          </a:ln>
          <a:effectLst/>
        </p:spPr>
        <p:txBody>
          <a:bodyPr wrap="none" anchor="ctr"/>
          <a:lstStyle/>
          <a:p>
            <a:endParaRPr lang="el-GR"/>
          </a:p>
        </p:txBody>
      </p:sp>
      <p:sp>
        <p:nvSpPr>
          <p:cNvPr id="14337" name="1 - Τίτλος"/>
          <p:cNvSpPr>
            <a:spLocks noGrp="1"/>
          </p:cNvSpPr>
          <p:nvPr>
            <p:ph type="ctrTitle"/>
          </p:nvPr>
        </p:nvSpPr>
        <p:spPr>
          <a:xfrm>
            <a:off x="506413" y="1492250"/>
            <a:ext cx="8458200" cy="2657475"/>
          </a:xfrm>
        </p:spPr>
        <p:txBody>
          <a:bodyPr/>
          <a:lstStyle/>
          <a:p>
            <a:pPr eaLnBrk="1" hangingPunct="1"/>
            <a:r>
              <a:rPr lang="el-GR" sz="3600" smtClean="0"/>
              <a:t>Ν.4</a:t>
            </a:r>
            <a:r>
              <a:rPr lang="en-US" sz="3600" smtClean="0"/>
              <a:t>178/2013.</a:t>
            </a:r>
            <a:r>
              <a:rPr lang="en-US" sz="2000" smtClean="0"/>
              <a:t/>
            </a:r>
            <a:br>
              <a:rPr lang="en-US" sz="2000" smtClean="0"/>
            </a:br>
            <a:r>
              <a:rPr lang="en-US" sz="2000" smtClean="0"/>
              <a:t/>
            </a:r>
            <a:br>
              <a:rPr lang="en-US" sz="2000" smtClean="0"/>
            </a:br>
            <a:r>
              <a:rPr lang="el-GR" sz="2000" smtClean="0"/>
              <a:t>                                                                     </a:t>
            </a:r>
            <a:br>
              <a:rPr lang="el-GR" sz="2000" smtClean="0"/>
            </a:br>
            <a:endParaRPr lang="el-GR" sz="2000" smtClean="0"/>
          </a:p>
        </p:txBody>
      </p:sp>
      <p:sp>
        <p:nvSpPr>
          <p:cNvPr id="14338" name="2 - Υπότιτλος"/>
          <p:cNvSpPr>
            <a:spLocks noGrp="1"/>
          </p:cNvSpPr>
          <p:nvPr>
            <p:ph type="subTitle" idx="1"/>
          </p:nvPr>
        </p:nvSpPr>
        <p:spPr>
          <a:xfrm>
            <a:off x="34925" y="3900488"/>
            <a:ext cx="6275388" cy="1752600"/>
          </a:xfrm>
        </p:spPr>
        <p:txBody>
          <a:bodyPr/>
          <a:lstStyle/>
          <a:p>
            <a:pPr marL="63500" eaLnBrk="1" hangingPunct="1"/>
            <a:r>
              <a:rPr lang="en-US" sz="1600" dirty="0" smtClean="0"/>
              <a:t>K</a:t>
            </a:r>
            <a:r>
              <a:rPr lang="el-GR" sz="1600" dirty="0" smtClean="0"/>
              <a:t>ων/νος Δ. </a:t>
            </a:r>
            <a:r>
              <a:rPr lang="el-GR" sz="1600" dirty="0" err="1" smtClean="0"/>
              <a:t>Καρατσώλης</a:t>
            </a:r>
            <a:endParaRPr lang="en-US" sz="1600" dirty="0" smtClean="0"/>
          </a:p>
          <a:p>
            <a:pPr marL="63500" eaLnBrk="1" hangingPunct="1"/>
            <a:r>
              <a:rPr lang="el-GR" sz="1600" dirty="0" smtClean="0"/>
              <a:t>Νομικός Σύμβουλος – ΥΠΕΚΑ. Αν. Υπουργός Σταύρος Καλαφάτης.</a:t>
            </a:r>
          </a:p>
        </p:txBody>
      </p:sp>
      <p:sp>
        <p:nvSpPr>
          <p:cNvPr id="4" name="3 - Θέση υποσέλιδου"/>
          <p:cNvSpPr>
            <a:spLocks noGrp="1"/>
          </p:cNvSpPr>
          <p:nvPr>
            <p:ph type="ftr" sz="quarter" idx="11"/>
          </p:nvPr>
        </p:nvSpPr>
        <p:spPr/>
        <p:txBody>
          <a:bodyPr/>
          <a:lstStyle/>
          <a:p>
            <a:pPr>
              <a:defRPr/>
            </a:pPr>
            <a:r>
              <a:rPr lang="el-GR" dirty="0" smtClean="0"/>
              <a:t>.</a:t>
            </a:r>
            <a:endParaRPr lang="el-GR" dirty="0"/>
          </a:p>
        </p:txBody>
      </p:sp>
      <p:pic>
        <p:nvPicPr>
          <p:cNvPr id="14341" name="Picture 5" descr="YPEKA AFTHAIRETA FINAL"/>
          <p:cNvPicPr>
            <a:picLocks noChangeAspect="1" noChangeArrowheads="1"/>
          </p:cNvPicPr>
          <p:nvPr/>
        </p:nvPicPr>
        <p:blipFill>
          <a:blip r:embed="rId2" cstate="print"/>
          <a:srcRect/>
          <a:stretch>
            <a:fillRect/>
          </a:stretch>
        </p:blipFill>
        <p:spPr bwMode="auto">
          <a:xfrm>
            <a:off x="1979613" y="5992813"/>
            <a:ext cx="4859337" cy="865187"/>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2 - Θέση περιεχομένου"/>
          <p:cNvSpPr>
            <a:spLocks noGrp="1"/>
          </p:cNvSpPr>
          <p:nvPr>
            <p:ph idx="1"/>
          </p:nvPr>
        </p:nvSpPr>
        <p:spPr>
          <a:xfrm>
            <a:off x="395288" y="981075"/>
            <a:ext cx="8229600" cy="5327650"/>
          </a:xfrm>
        </p:spPr>
        <p:txBody>
          <a:bodyPr/>
          <a:lstStyle/>
          <a:p>
            <a:pPr marL="0" indent="0">
              <a:buFont typeface="Georgia" pitchFamily="18" charset="0"/>
              <a:buNone/>
            </a:pPr>
            <a:r>
              <a:rPr lang="el-GR" sz="800" smtClean="0"/>
              <a:t> </a:t>
            </a:r>
          </a:p>
          <a:p>
            <a:pPr marL="0" indent="0">
              <a:buFont typeface="Georgia" pitchFamily="18" charset="0"/>
              <a:buNone/>
            </a:pPr>
            <a:r>
              <a:rPr lang="el-GR" sz="1200" smtClean="0">
                <a:latin typeface="Trebuchet MS" pitchFamily="34" charset="0"/>
              </a:rPr>
              <a:t>ε) σε δημόσιο κτήμα, </a:t>
            </a:r>
          </a:p>
          <a:p>
            <a:pPr marL="0" indent="0">
              <a:buFont typeface="Georgia" pitchFamily="18" charset="0"/>
              <a:buNone/>
            </a:pPr>
            <a:r>
              <a:rPr lang="el-GR" sz="800" smtClean="0"/>
              <a:t> </a:t>
            </a:r>
          </a:p>
          <a:p>
            <a:pPr marL="0" indent="0">
              <a:buFont typeface="Georgia" pitchFamily="18" charset="0"/>
              <a:buNone/>
            </a:pPr>
            <a:r>
              <a:rPr lang="el-GR" sz="1200" b="1" i="1" smtClean="0">
                <a:latin typeface="Trebuchet MS" pitchFamily="34" charset="0"/>
              </a:rPr>
              <a:t>Στην παρούσα παράγραφο αναφέρεται η παρ. 20 του άρθρου 23 του ν. 4178/13.</a:t>
            </a:r>
          </a:p>
          <a:p>
            <a:pPr marL="0" indent="0">
              <a:buFont typeface="Georgia" pitchFamily="18" charset="0"/>
              <a:buNone/>
            </a:pPr>
            <a:r>
              <a:rPr lang="el-GR" sz="800" smtClean="0"/>
              <a:t> </a:t>
            </a:r>
          </a:p>
          <a:p>
            <a:pPr marL="0" indent="0">
              <a:buFont typeface="Georgia" pitchFamily="18" charset="0"/>
              <a:buNone/>
            </a:pPr>
            <a:r>
              <a:rPr lang="el-GR" sz="1200" smtClean="0">
                <a:latin typeface="Trebuchet MS" pitchFamily="34" charset="0"/>
              </a:rPr>
              <a:t>στ) σε δάσος, σε δασική ή αναδασωτέα έκταση</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ζ) στον αιγιαλό και στον παλαιό αιγιαλό. Εξαιρούνται οι περιπτώσεις αυθαιρέτων κατασκευών ή χρήσεων εντός του παλαιού αιγιαλού, εφόσον υφίστανται νομίμως εμπράγματα δικαιώματα πολιτών που προϋφίστανται της σχετικής οριοθέτησης του παλαιού αιγιαλού καθώς και οι περιπτώσεις όπου εκκρεμεί δικαστική απόφαση για την εξαίρεση των κτισμάτων σύμφωνα με τη σχετική χάραξη. Σε περίπτωση υπαγωγής στον παρόντα νόμο δεν επηρεάζονται το κύρος και η διαδικασία τυχόν απαλλοτρίωσης καθώς και η επιβολή των κυρώσεων μετά την έκδοση της πρωτόδικης δικαστικής απόφασης ανεξαρτήτως της αναστολής των ποινών κυρώσεων που προβλέπονται στον παρόντα νόμο. Σε περίπτωση απαλλοτρίωσης τα αυθαίρετα κτίσματα δεν αποζημιώνονται.</a:t>
            </a:r>
          </a:p>
          <a:p>
            <a:pPr marL="0" indent="0">
              <a:buFont typeface="Georgia" pitchFamily="18" charset="0"/>
              <a:buNone/>
            </a:pPr>
            <a:r>
              <a:rPr lang="el-GR" sz="1200" smtClean="0">
                <a:latin typeface="Trebuchet MS" pitchFamily="34" charset="0"/>
              </a:rPr>
              <a:t> </a:t>
            </a:r>
          </a:p>
          <a:p>
            <a:pPr marL="0" indent="0">
              <a:buFont typeface="Georgia" pitchFamily="18" charset="0"/>
              <a:buNone/>
            </a:pPr>
            <a:r>
              <a:rPr lang="el-GR" sz="1200" b="1" i="1" smtClean="0">
                <a:latin typeface="Trebuchet MS" pitchFamily="34" charset="0"/>
              </a:rPr>
              <a:t>Για αυθαίρετες κατασκευές στον αιγιαλό γίνεται σχετική αναφορά στην παρ. 8 του άρθρου 23 του ν. 4178/13.</a:t>
            </a:r>
          </a:p>
          <a:p>
            <a:pPr marL="0" indent="0">
              <a:buFont typeface="Georgia" pitchFamily="18" charset="0"/>
              <a:buNone/>
            </a:pPr>
            <a:r>
              <a:rPr lang="el-GR" sz="800" smtClean="0"/>
              <a:t> </a:t>
            </a:r>
          </a:p>
          <a:p>
            <a:pPr marL="0" indent="0">
              <a:buFont typeface="Georgia" pitchFamily="18" charset="0"/>
              <a:buNone/>
            </a:pPr>
            <a:r>
              <a:rPr lang="el-GR" sz="1200" smtClean="0">
                <a:latin typeface="Trebuchet MS" pitchFamily="34" charset="0"/>
              </a:rPr>
              <a:t>η) στη ζώνη παραλίας. Εξαιρούνται οι περιπτώσεις που δεν έχει συντελεστεί η απαλλοτρίωση και οι αυθαίρετες κατασκευές ή χρήσεις προϋφίστανται της σχετικής οριοθέτησης της ζώνης. Σε περίπτωση υπαγωγής στον παρόντα νόμο δεν επηρεάζονται το κύρος και η διαδικασία απαλλοτρίωσης και τα αυθαίρετα κτίσματα δεν αποζημιώνονται.</a:t>
            </a:r>
          </a:p>
          <a:p>
            <a:pPr marL="0" indent="0">
              <a:buFont typeface="Georgia" pitchFamily="18" charset="0"/>
              <a:buNone/>
            </a:pPr>
            <a:r>
              <a:rPr lang="el-GR" sz="800" smtClean="0"/>
              <a:t> </a:t>
            </a:r>
          </a:p>
          <a:p>
            <a:pPr marL="0" indent="0">
              <a:buFont typeface="Georgia" pitchFamily="18" charset="0"/>
              <a:buNone/>
            </a:pPr>
            <a:r>
              <a:rPr lang="el-GR" sz="1200" b="1" i="1" smtClean="0">
                <a:latin typeface="Trebuchet MS" pitchFamily="34" charset="0"/>
              </a:rPr>
              <a:t>Στην παρούσα παράγραφο αναφέρεται η παρ. 19 του άρθρου 23 του ν. 4178/13. Η εξαίρεση αφορά αποκλειστικά πολίτες που δικαιούνται αποζημίωσης.</a:t>
            </a:r>
          </a:p>
          <a:p>
            <a:pPr marL="0" indent="0">
              <a:buFont typeface="Georgia" pitchFamily="18" charset="0"/>
              <a:buNone/>
            </a:pPr>
            <a:r>
              <a:rPr lang="el-GR" sz="800" smtClean="0"/>
              <a:t> </a:t>
            </a:r>
          </a:p>
          <a:p>
            <a:pPr marL="0" indent="0">
              <a:buFont typeface="Georgia" pitchFamily="18" charset="0"/>
              <a:buNone/>
            </a:pPr>
            <a:r>
              <a:rPr lang="el-GR" sz="800" smtClean="0"/>
              <a:t> </a:t>
            </a: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2 - Θέση περιεχομένου"/>
          <p:cNvSpPr>
            <a:spLocks noGrp="1"/>
          </p:cNvSpPr>
          <p:nvPr>
            <p:ph idx="1"/>
          </p:nvPr>
        </p:nvSpPr>
        <p:spPr>
          <a:xfrm>
            <a:off x="374848" y="1412776"/>
            <a:ext cx="8229600" cy="5688013"/>
          </a:xfrm>
        </p:spPr>
        <p:txBody>
          <a:bodyPr/>
          <a:lstStyle/>
          <a:p>
            <a:pPr marL="0" indent="0">
              <a:buFont typeface="Georgia" pitchFamily="18" charset="0"/>
              <a:buNone/>
            </a:pPr>
            <a:r>
              <a:rPr lang="el-GR" sz="1200" smtClean="0">
                <a:latin typeface="Trebuchet MS" pitchFamily="34" charset="0"/>
              </a:rPr>
              <a:t>θ) σε αρχαιολογικό χώρο Ζώνης Α, εξαιρουμένων των αυθαιρέτων κατασκευών που πραγματοποιήθηκαν πριν την κήρυξη της αρχαιολογικής ζώνης εφόσον δεν απαγορευόταν η δόμηση.</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ι) σε αρχαιολογικό χώρο εκτός Ζώνης Α εκτός αν δεν απαγορευόταν η εκτέλεση οικοδομικών εργασιών κατά το χρόνο εκτέλεσης της αυθαίρετης κατασκευής ή εγκατάστασης της αυθαίρετης χρήσης. Σε κάθε περίπτωση  εξαιρούνται οι αυθαίρετες κατασκευές που πραγματοποιήθηκαν πριν την κήρυξη της αρχαιολογικής ζώνης εφόσον δεν απαγορευόταν η δόμηση.</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ια) σε ιστορικό τόπο, ιστορικό διατηρητέο οικισμό και περιοχή ιδιαίτερου φυσικού κάλλους εκτός αν δεν απαγορευόταν η εκτέλεση οικοδομικών εργασιών κατά το χρόνο εκτέλεσης της αυθαίρετης κατασκευής ή εγκατάστασης της αυθαίρετης χρήσης</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ιβ) σε παραδοσιακό οικισμό ή παραδοσιακό τμήμα πόλης, με την επιφύλαξη των οριζομένων στο άρθρο 13 του παρόντος </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ιγ) σε ρέμα, κρίσιμη παράκτια ζώνη, κατά την έννοια των άρθρων 2 περίπτωση 10 και 12 παρ. 8α του ν. 3937/2011 (Α' 60), ή προστατευόμενη περιοχή του άρθρου 19 του ν. 1650/1986 (Α’ 160), όπως ισχύει μετά την αντικατάστασή του με το άρθρο 5 του ν. 3937/2011 (Α’ 60), αν απαγορευόταν η εκτέλεση κάθε οικοδομικής εργασίας κατά το χρόνο εκτέλεσης της αυθαίρετης κατασκευής ή η χρήση κατά την εγκατάσταση της αυθαίρετης χρήσης, </a:t>
            </a:r>
          </a:p>
          <a:p>
            <a:pPr marL="0" indent="0">
              <a:buFont typeface="Georgia" pitchFamily="18" charset="0"/>
              <a:buNone/>
            </a:pPr>
            <a:r>
              <a:rPr lang="el-GR" sz="1200" smtClean="0">
                <a:latin typeface="Trebuchet MS" pitchFamily="34" charset="0"/>
              </a:rPr>
              <a:t> </a:t>
            </a:r>
          </a:p>
          <a:p>
            <a:pPr marL="0" indent="0">
              <a:buFont typeface="Georgia" pitchFamily="18" charset="0"/>
              <a:buNone/>
            </a:pPr>
            <a:r>
              <a:rPr lang="el-GR" sz="1200" b="1" i="1" smtClean="0">
                <a:latin typeface="Trebuchet MS" pitchFamily="34" charset="0"/>
              </a:rPr>
              <a:t>Στην παρούσα παράγραφο αναφέρεται η παρ. 21 του άρθρου 23 του ν. 4178/13.</a:t>
            </a:r>
          </a:p>
          <a:p>
            <a:pPr marL="0" indent="0">
              <a:buFont typeface="Georgia" pitchFamily="18" charset="0"/>
              <a:buNone/>
            </a:pPr>
            <a:r>
              <a:rPr lang="el-GR" sz="800" smtClean="0"/>
              <a:t> </a:t>
            </a:r>
          </a:p>
          <a:p>
            <a:pPr marL="0" indent="0">
              <a:buFont typeface="Georgia" pitchFamily="18" charset="0"/>
              <a:buNone/>
            </a:pPr>
            <a:r>
              <a:rPr lang="el-GR" sz="1200" b="1" i="1" smtClean="0">
                <a:latin typeface="Trebuchet MS" pitchFamily="34" charset="0"/>
              </a:rPr>
              <a:t> </a:t>
            </a:r>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2 - Θέση περιεχομένου"/>
          <p:cNvSpPr>
            <a:spLocks/>
          </p:cNvSpPr>
          <p:nvPr/>
        </p:nvSpPr>
        <p:spPr bwMode="auto">
          <a:xfrm>
            <a:off x="302840" y="1485403"/>
            <a:ext cx="8229600" cy="5688013"/>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r>
              <a:rPr lang="el-GR" sz="800">
                <a:latin typeface="Georgia" pitchFamily="18" charset="0"/>
              </a:rPr>
              <a:t> </a:t>
            </a:r>
            <a:r>
              <a:rPr lang="el-GR" sz="1200">
                <a:latin typeface="Trebuchet MS" pitchFamily="34" charset="0"/>
              </a:rPr>
              <a:t>ιδ) σε κηρυγμένο διατηρητέο κτίριο, με την επιφύλαξη των οριζομένων στο άρθρο 14 του παρόντος ή σε κτίριο που είναι αρχαίο  μνημείο ή κηρυγμένο νεότερο μνημείο κατά τις διατάξεις του ν.3028/2000 (Α’ 153), </a:t>
            </a:r>
          </a:p>
          <a:p>
            <a:pPr eaLnBrk="0" hangingPunct="0">
              <a:spcBef>
                <a:spcPts val="300"/>
              </a:spcBef>
              <a:buClr>
                <a:srgbClr val="A04DA3"/>
              </a:buClr>
              <a:buFont typeface="Georgia" pitchFamily="18" charset="0"/>
              <a:buNone/>
            </a:pPr>
            <a:r>
              <a:rPr lang="el-GR" sz="1200">
                <a:latin typeface="Trebuchet MS" pitchFamily="34" charset="0"/>
              </a:rPr>
              <a:t> </a:t>
            </a:r>
          </a:p>
          <a:p>
            <a:pPr eaLnBrk="0" hangingPunct="0">
              <a:spcBef>
                <a:spcPts val="300"/>
              </a:spcBef>
              <a:buClr>
                <a:srgbClr val="A04DA3"/>
              </a:buClr>
              <a:buFont typeface="Georgia" pitchFamily="18" charset="0"/>
              <a:buNone/>
            </a:pPr>
            <a:r>
              <a:rPr lang="el-GR" sz="1200" b="1" i="1">
                <a:latin typeface="Trebuchet MS" pitchFamily="34" charset="0"/>
              </a:rPr>
              <a:t>Η υπαγωγή αυθαιρέτων σε διατηρητέα κτίρια είναι δυνατή μόνον κατά τα οριζόμενα στο άρθρο 14 του νόμου. Η απαγόρευση αφορά στην υπαγωγή στο ν. 4178/13 αυθαιρεσιών σε μνημεία.</a:t>
            </a:r>
          </a:p>
          <a:p>
            <a:pPr eaLnBrk="0" hangingPunct="0">
              <a:spcBef>
                <a:spcPts val="300"/>
              </a:spcBef>
              <a:buClr>
                <a:srgbClr val="A04DA3"/>
              </a:buClr>
              <a:buFont typeface="Georgia" pitchFamily="18" charset="0"/>
              <a:buNone/>
            </a:pPr>
            <a:endParaRPr lang="el-GR" sz="800">
              <a:latin typeface="Georgia" pitchFamily="18" charset="0"/>
            </a:endParaRPr>
          </a:p>
          <a:p>
            <a:pPr eaLnBrk="0" hangingPunct="0">
              <a:spcBef>
                <a:spcPts val="300"/>
              </a:spcBef>
              <a:buClr>
                <a:srgbClr val="A04DA3"/>
              </a:buClr>
              <a:buFont typeface="Georgia" pitchFamily="18" charset="0"/>
              <a:buNone/>
            </a:pPr>
            <a:r>
              <a:rPr lang="el-GR" sz="1200">
                <a:latin typeface="Trebuchet MS" pitchFamily="34" charset="0"/>
              </a:rPr>
              <a:t>ιε) σε επικινδύνως ετοιμόρροπο κτίριο το οποίο δεν μπορεί να αποκατασταθεί σύμφωνα με τις κείμενες διατάξεις μετά από την εκτέλεση εργασιών στατικής ενίσχυσης.</a:t>
            </a: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ιστ) εκτός σχεδίου πόλεως ή εκτός ορίων οικισμού εφόσον το ανώτατο ύψος της αυθαίρετης κατασκευής ή του χώρου, που έχει εγκατασταθεί η αυθαίρετη αλλαγή χρήσης, υπερβαίνουν το ύψος της κορυφογραμμής. Εξαιρούνται αυθαίρετες κατασκευές και αυθαίρετες αλλαγές χρήσεις σε κτίρια που έχουν κατασκευαστεί προ της 31.12.2003, ημερομηνία δημοσίευσης του ν. 3212/2003 (Α’ 308).</a:t>
            </a:r>
          </a:p>
          <a:p>
            <a:pPr eaLnBrk="0" hangingPunct="0">
              <a:spcBef>
                <a:spcPts val="300"/>
              </a:spcBef>
              <a:buClr>
                <a:srgbClr val="A04DA3"/>
              </a:buClr>
              <a:buFont typeface="Georgia" pitchFamily="18" charset="0"/>
              <a:buNone/>
            </a:pPr>
            <a:r>
              <a:rPr lang="el-GR" sz="800">
                <a:latin typeface="Georgia" pitchFamily="18" charset="0"/>
              </a:rPr>
              <a:t> </a:t>
            </a:r>
          </a:p>
          <a:p>
            <a:pPr eaLnBrk="0" hangingPunct="0">
              <a:spcBef>
                <a:spcPts val="300"/>
              </a:spcBef>
              <a:buClr>
                <a:srgbClr val="A04DA3"/>
              </a:buClr>
              <a:buFont typeface="Georgia" pitchFamily="18" charset="0"/>
              <a:buNone/>
            </a:pPr>
            <a:r>
              <a:rPr lang="el-GR" sz="1200" b="1" i="1">
                <a:latin typeface="Trebuchet MS" pitchFamily="34" charset="0"/>
              </a:rPr>
              <a:t>Εφαρμόζεται σε επικινδύνως ετοιμόρροπο κτίριο, σύμφωνα με τις διατάξεις του Π.Δ. 13/22-4-1929 «Περί επικινδύνων οικοδομών» (ΦΕΚ 153 Α’), όπως ισχύει.</a:t>
            </a:r>
          </a:p>
          <a:p>
            <a:pPr eaLnBrk="0" hangingPunct="0">
              <a:spcBef>
                <a:spcPts val="300"/>
              </a:spcBef>
              <a:buClr>
                <a:srgbClr val="A04DA3"/>
              </a:buClr>
              <a:buFont typeface="Georgia" pitchFamily="18" charset="0"/>
              <a:buNone/>
            </a:pPr>
            <a:r>
              <a:rPr lang="el-GR" sz="800">
                <a:latin typeface="Georgia" pitchFamily="18" charset="0"/>
              </a:rPr>
              <a:t> </a:t>
            </a:r>
          </a:p>
          <a:p>
            <a:pPr eaLnBrk="0" hangingPunct="0">
              <a:spcBef>
                <a:spcPts val="300"/>
              </a:spcBef>
              <a:buClr>
                <a:srgbClr val="A04DA3"/>
              </a:buClr>
              <a:buFont typeface="Georgia" pitchFamily="18" charset="0"/>
              <a:buNone/>
            </a:pPr>
            <a:r>
              <a:rPr lang="el-GR" sz="1200">
                <a:latin typeface="Trebuchet MS" pitchFamily="34" charset="0"/>
              </a:rPr>
              <a:t>ιζ) εκτός σχεδίου πόλεως ή εκτός ορίων οικισμού, εντός απόστασης είκοσι (20) μέτρων από τον άξονα διέλευσης αγωγών μεταφοράς υψηλής τάσης ρεύματος άνω των 150 </a:t>
            </a:r>
            <a:r>
              <a:rPr lang="en-US" sz="1200">
                <a:latin typeface="Trebuchet MS" pitchFamily="34" charset="0"/>
              </a:rPr>
              <a:t>kw</a:t>
            </a:r>
            <a:r>
              <a:rPr lang="el-GR" sz="1200">
                <a:latin typeface="Trebuchet MS" pitchFamily="34" charset="0"/>
              </a:rPr>
              <a:t>.</a:t>
            </a: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Char char="•"/>
            </a:pPr>
            <a:endParaRPr lang="el-GR" sz="800">
              <a:latin typeface="Georgia" pitchFamily="18" charset="0"/>
            </a:endParaRPr>
          </a:p>
          <a:p>
            <a:pPr eaLnBrk="0" hangingPunct="0">
              <a:spcBef>
                <a:spcPts val="300"/>
              </a:spcBef>
              <a:buClr>
                <a:srgbClr val="A04DA3"/>
              </a:buClr>
              <a:buFont typeface="Georgia" pitchFamily="18" charset="0"/>
              <a:buChar char="•"/>
            </a:pPr>
            <a:endParaRPr lang="el-GR" sz="800">
              <a:latin typeface="Georgia" pitchFamily="18" charset="0"/>
            </a:endParaRPr>
          </a:p>
        </p:txBody>
      </p:sp>
      <p:sp>
        <p:nvSpPr>
          <p:cNvPr id="3" name="3 - Θέση υποσέλιδου"/>
          <p:cNvSpPr>
            <a:spLocks noGrp="1"/>
          </p:cNvSpPr>
          <p:nvPr>
            <p:ph type="ftr" sz="quarter" idx="11"/>
          </p:nvPr>
        </p:nvSpPr>
        <p:spPr>
          <a:xfrm>
            <a:off x="5334669" y="612775"/>
            <a:ext cx="1325563" cy="457200"/>
          </a:xfrm>
        </p:spPr>
        <p:txBody>
          <a:bodyPr/>
          <a:lstStyle/>
          <a:p>
            <a:pPr>
              <a:defRPr/>
            </a:pPr>
            <a:r>
              <a:rPr lang="el-GR" smtClean="0"/>
              <a:t>Κων/νος Δ. Καρατσώλης.</a:t>
            </a:r>
            <a:endParaRPr lang="el-G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2 - Θέση περιεχομένου"/>
          <p:cNvSpPr>
            <a:spLocks noGrp="1"/>
          </p:cNvSpPr>
          <p:nvPr>
            <p:ph idx="1"/>
          </p:nvPr>
        </p:nvSpPr>
        <p:spPr>
          <a:xfrm>
            <a:off x="323850" y="836613"/>
            <a:ext cx="8229600" cy="5688012"/>
          </a:xfrm>
        </p:spPr>
        <p:txBody>
          <a:bodyPr/>
          <a:lstStyle/>
          <a:p>
            <a:pPr marL="88900" indent="20638">
              <a:buFont typeface="Georgia" pitchFamily="18" charset="0"/>
              <a:buNone/>
            </a:pPr>
            <a:r>
              <a:rPr lang="el-GR" sz="1400" b="1" smtClean="0">
                <a:solidFill>
                  <a:schemeClr val="tx2"/>
                </a:solidFill>
                <a:latin typeface="Trebuchet MS" pitchFamily="34" charset="0"/>
              </a:rPr>
              <a:t>Άρθρο 3</a:t>
            </a:r>
          </a:p>
          <a:p>
            <a:pPr marL="88900" indent="20638">
              <a:buFont typeface="Georgia" pitchFamily="18" charset="0"/>
              <a:buNone/>
            </a:pPr>
            <a:r>
              <a:rPr lang="el-GR" sz="1400" b="1" smtClean="0">
                <a:solidFill>
                  <a:schemeClr val="tx2"/>
                </a:solidFill>
                <a:latin typeface="Trebuchet MS" pitchFamily="34" charset="0"/>
              </a:rPr>
              <a:t>Δικαιοπραξίες</a:t>
            </a:r>
          </a:p>
          <a:p>
            <a:pPr marL="88900" indent="20638">
              <a:buFont typeface="Georgia" pitchFamily="18" charset="0"/>
              <a:buNone/>
            </a:pPr>
            <a:endParaRPr lang="el-GR" sz="1400" b="1" smtClean="0">
              <a:solidFill>
                <a:schemeClr val="tx2"/>
              </a:solidFill>
              <a:latin typeface="Trebuchet MS" pitchFamily="34" charset="0"/>
            </a:endParaRPr>
          </a:p>
          <a:p>
            <a:pPr marL="88900" indent="20638">
              <a:buFont typeface="Georgia" pitchFamily="18" charset="0"/>
              <a:buNone/>
            </a:pPr>
            <a:r>
              <a:rPr lang="el-GR" sz="1200" smtClean="0">
                <a:latin typeface="Trebuchet MS" pitchFamily="34" charset="0"/>
              </a:rPr>
              <a:t>1. α. Σε κάθε δικαιοπραξία εν ζωή που συντάσσεται μετά τη δημοσίευση του παρόντος και έχει ως αντικείμενο τη μεταβίβαση ή τη σύσταση εμπράγματου δικαιώματος σε ακίνητο, συμπεριλαμβανομένων των ακινήτων χωρίς κτίσμα, επισυνάπτεται υπεύθυνη δήλωση του ιδιοκτήτη και βεβαίωση μηχανικού.</a:t>
            </a:r>
          </a:p>
          <a:p>
            <a:pPr marL="88900" indent="20638">
              <a:buFont typeface="Georgia" pitchFamily="18" charset="0"/>
              <a:buNone/>
            </a:pPr>
            <a:r>
              <a:rPr lang="el-GR" sz="1200" smtClean="0">
                <a:latin typeface="Trebuchet MS" pitchFamily="34" charset="0"/>
              </a:rPr>
              <a:t>Με την ως άνω υπεύθυνη δήλωση του ιδιοκτήτη και τη βεβαίωση μηχανικού δηλώνεται και βεβαιώνεται αντίστοιχα ότι: </a:t>
            </a:r>
          </a:p>
          <a:p>
            <a:pPr marL="88900" indent="20638">
              <a:buFont typeface="Georgia" pitchFamily="18" charset="0"/>
              <a:buNone/>
            </a:pPr>
            <a:r>
              <a:rPr lang="el-GR" sz="1200" smtClean="0">
                <a:latin typeface="Trebuchet MS" pitchFamily="34" charset="0"/>
              </a:rPr>
              <a:t>i) στο ακίνητο δεν υπάρχει κτίσμα ή </a:t>
            </a:r>
          </a:p>
          <a:p>
            <a:pPr marL="88900" indent="20638">
              <a:buFont typeface="Georgia" pitchFamily="18" charset="0"/>
              <a:buNone/>
            </a:pPr>
            <a:endParaRPr lang="el-GR" sz="1200" smtClean="0">
              <a:latin typeface="Trebuchet MS" pitchFamily="34" charset="0"/>
            </a:endParaRPr>
          </a:p>
          <a:p>
            <a:pPr marL="88900" indent="20638">
              <a:buFont typeface="Georgia" pitchFamily="18" charset="0"/>
              <a:buNone/>
            </a:pPr>
            <a:r>
              <a:rPr lang="el-GR" sz="1200" smtClean="0">
                <a:latin typeface="Trebuchet MS" pitchFamily="34" charset="0"/>
              </a:rPr>
              <a:t>ii) στο ακίνητο ή στη διακεκριμένη αυτοτελή οριζόντια ή κάθετη ιδιοκτησία, μη συμπεριλαμβανομένων των κοινοκτήτων ή κοινοχρήστων χώρων του ακινήτου, δεν έχουν εκτελεστεί αυθαίρετες κατασκευές καθ’ υπέρβαση της δόμησης, της κάλυψης και του ύψους της ιδιοκτησίας και δεν έχουν εγκατασταθεί χρήσεις χωρίς άδεια, ή</a:t>
            </a:r>
          </a:p>
          <a:p>
            <a:pPr marL="88900" indent="20638">
              <a:buFont typeface="Georgia" pitchFamily="18" charset="0"/>
              <a:buNone/>
            </a:pPr>
            <a:endParaRPr lang="el-GR" sz="1200" smtClean="0">
              <a:latin typeface="Trebuchet MS" pitchFamily="34" charset="0"/>
            </a:endParaRPr>
          </a:p>
          <a:p>
            <a:pPr marL="88900" indent="20638">
              <a:buFont typeface="Georgia" pitchFamily="18" charset="0"/>
              <a:buNone/>
            </a:pPr>
            <a:r>
              <a:rPr lang="en-US" sz="1200" smtClean="0">
                <a:latin typeface="Trebuchet MS" pitchFamily="34" charset="0"/>
              </a:rPr>
              <a:t>iii</a:t>
            </a:r>
            <a:r>
              <a:rPr lang="el-GR" sz="1200" smtClean="0">
                <a:latin typeface="Trebuchet MS" pitchFamily="34" charset="0"/>
              </a:rPr>
              <a:t>) ότι οι εκτελεσμένες αυθαίρετες κατασκευές ή οι εγκατεστημένες αυθαίρετες χρήσεις, εμπίπτουν σε μία από τις εξαιρέσεις της παραγράφου 2 του άρθρου 1 και δεν υπάγονται σε καμία άλλη από τις περιπτώσεις του άρθρου 2 του παρόντος.</a:t>
            </a:r>
          </a:p>
          <a:p>
            <a:pPr marL="88900" indent="20638">
              <a:buFont typeface="Georgia" pitchFamily="18" charset="0"/>
              <a:buNone/>
            </a:pPr>
            <a:endParaRPr lang="el-GR" sz="1200" smtClean="0">
              <a:latin typeface="Trebuchet MS" pitchFamily="34" charset="0"/>
            </a:endParaRPr>
          </a:p>
          <a:p>
            <a:pPr marL="88900" indent="20638">
              <a:buFont typeface="Georgia" pitchFamily="18" charset="0"/>
              <a:buNone/>
            </a:pPr>
            <a:r>
              <a:rPr lang="el-GR" sz="1200" smtClean="0">
                <a:latin typeface="Trebuchet MS" pitchFamily="34" charset="0"/>
              </a:rPr>
              <a:t>β. Η βεβαίωση μηχανικού, για τις αυθαίρετες κατασκευές της περίπτωσης στ της παραγράφου 2 του άρθρου 1 του παρόντος, για τις οποίες δεν έχει περαιωθεί η διαδικασία εξόφλησης του ενιαίου ειδικού προστίμου του ν.4014/11(Α’ 209) ή του παρόντος περιέχει σαφή αναφορά για την εξόφληση ποσοστού 30% του ενιαίου ειδικού προστίμου για την οποία γίνεται ειδική μνεία σε κάθε δικαιοπραξία. </a:t>
            </a:r>
          </a:p>
          <a:p>
            <a:pPr marL="88900" indent="20638">
              <a:buFont typeface="Georgia" pitchFamily="18" charset="0"/>
              <a:buNone/>
            </a:pPr>
            <a:r>
              <a:rPr lang="el-GR" sz="800" smtClean="0"/>
              <a:t> </a:t>
            </a:r>
          </a:p>
          <a:p>
            <a:pPr marL="88900" indent="20638">
              <a:buFont typeface="Georgia" pitchFamily="18" charset="0"/>
              <a:buNone/>
            </a:pPr>
            <a:r>
              <a:rPr lang="el-GR" sz="1200" b="1" i="1" smtClean="0">
                <a:latin typeface="Trebuchet MS" pitchFamily="34" charset="0"/>
              </a:rPr>
              <a:t>Η διάταξη αφορά τη βεβαίωση μηχανικού για τις αυθαίρετες κατασκευές της  περίπτωσης ζ΄ της παραγράφου 2 του άρθρου 1, όπως προκύπτει με σαφήνεια από τη διατύπωση της διάταξης.</a:t>
            </a:r>
          </a:p>
          <a:p>
            <a:pPr marL="88900" indent="20638">
              <a:buFont typeface="Georgia" pitchFamily="18" charset="0"/>
              <a:buNone/>
            </a:pPr>
            <a:r>
              <a:rPr lang="el-GR" sz="1200" b="1" i="1" smtClean="0">
                <a:latin typeface="Trebuchet MS" pitchFamily="34" charset="0"/>
              </a:rPr>
              <a:t> </a:t>
            </a:r>
          </a:p>
          <a:p>
            <a:pPr marL="88900" indent="20638">
              <a:buFont typeface="Georgia" pitchFamily="18" charset="0"/>
              <a:buNone/>
            </a:pPr>
            <a:endParaRPr lang="el-GR" sz="800" smtClean="0"/>
          </a:p>
        </p:txBody>
      </p:sp>
      <p:sp>
        <p:nvSpPr>
          <p:cNvPr id="4" name="3 - Θέση υποσέλιδου"/>
          <p:cNvSpPr>
            <a:spLocks noGrp="1"/>
          </p:cNvSpPr>
          <p:nvPr>
            <p:ph type="ftr" sz="quarter" idx="11"/>
          </p:nvPr>
        </p:nvSpPr>
        <p:spPr>
          <a:xfrm>
            <a:off x="5334669" y="612775"/>
            <a:ext cx="1325563" cy="457200"/>
          </a:xfrm>
        </p:spPr>
        <p:txBody>
          <a:bodyPr/>
          <a:lstStyle/>
          <a:p>
            <a:pPr>
              <a:defRPr/>
            </a:pPr>
            <a:r>
              <a:rPr lang="el-GR" smtClean="0"/>
              <a:t>Κων/νος Δ. Καρατσώλης.</a:t>
            </a:r>
            <a:endParaRPr lang="el-G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2 - Θέση περιεχομένου"/>
          <p:cNvSpPr>
            <a:spLocks/>
          </p:cNvSpPr>
          <p:nvPr/>
        </p:nvSpPr>
        <p:spPr bwMode="auto">
          <a:xfrm>
            <a:off x="323528" y="1053356"/>
            <a:ext cx="8229600" cy="5688012"/>
          </a:xfrm>
          <a:prstGeom prst="rect">
            <a:avLst/>
          </a:prstGeom>
          <a:noFill/>
          <a:ln w="9525">
            <a:noFill/>
            <a:miter lim="800000"/>
            <a:headEnd/>
            <a:tailEnd/>
          </a:ln>
        </p:spPr>
        <p:txBody>
          <a:bodyPr/>
          <a:lstStyle/>
          <a:p>
            <a:pPr marL="88900" indent="20638" eaLnBrk="0" hangingPunct="0">
              <a:spcBef>
                <a:spcPts val="300"/>
              </a:spcBef>
              <a:buClr>
                <a:srgbClr val="A04DA3"/>
              </a:buClr>
              <a:buFont typeface="Georgia" pitchFamily="18" charset="0"/>
              <a:buNone/>
            </a:pPr>
            <a:r>
              <a:rPr lang="el-GR" sz="1200" b="1" i="1" dirty="0">
                <a:latin typeface="Trebuchet MS" pitchFamily="34" charset="0"/>
              </a:rPr>
              <a:t> </a:t>
            </a:r>
          </a:p>
          <a:p>
            <a:pPr marL="88900" indent="20638" eaLnBrk="0" hangingPunct="0">
              <a:spcBef>
                <a:spcPts val="300"/>
              </a:spcBef>
              <a:buClr>
                <a:srgbClr val="A04DA3"/>
              </a:buClr>
              <a:buFont typeface="Georgia" pitchFamily="18" charset="0"/>
              <a:buNone/>
            </a:pPr>
            <a:r>
              <a:rPr lang="el-GR" sz="1200" dirty="0">
                <a:latin typeface="Trebuchet MS" pitchFamily="34" charset="0"/>
              </a:rPr>
              <a:t>γ. Η βεβαίωση του μηχανικού συνοδεύεται από τοπογραφικό διάγραμμα, σύμφωνα με τις εκάστοτε ισχύουσες προδιαγραφές και τα οριζόμενα στο ν. 651/77 (Α’ 207), εξαρτημένο από το κρατικό σύστημα συντεταγμένων, συνοδευόμενο από την μεθοδολογία εξάρτησης και τις συντεταγμένες των τριγωνομετρικών σημείων του κρατικού συστήματος συντεταγμένων, που χρησιμοποιήθηκαν για την εξάρτηση. Σε περίπτωση που το οικόπεδο προέρχεται από πράξη εφαρμογής και διαθέτει συντεταγμένες σε σύστημα αναφοράς διαφορετικό από το ΕΓΣΑ ’87, θα πρέπει να αναφέρονται και οι συντεταγμένες σύμφωνα με αυτό.  </a:t>
            </a:r>
          </a:p>
          <a:p>
            <a:pPr marL="88900" indent="20638" eaLnBrk="0" hangingPunct="0">
              <a:spcBef>
                <a:spcPts val="300"/>
              </a:spcBef>
              <a:buClr>
                <a:srgbClr val="A04DA3"/>
              </a:buClr>
              <a:buFont typeface="Georgia" pitchFamily="18" charset="0"/>
              <a:buNone/>
            </a:pPr>
            <a:endParaRPr lang="el-GR" sz="1200" dirty="0">
              <a:latin typeface="Trebuchet MS" pitchFamily="34" charset="0"/>
            </a:endParaRPr>
          </a:p>
          <a:p>
            <a:pPr marL="88900" indent="20638" eaLnBrk="0" hangingPunct="0">
              <a:spcBef>
                <a:spcPts val="300"/>
              </a:spcBef>
              <a:buClr>
                <a:srgbClr val="A04DA3"/>
              </a:buClr>
              <a:buFont typeface="Georgia" pitchFamily="18" charset="0"/>
              <a:buNone/>
            </a:pPr>
            <a:r>
              <a:rPr lang="el-GR" sz="1200" b="1" i="1" dirty="0">
                <a:latin typeface="Trebuchet MS" pitchFamily="34" charset="0"/>
              </a:rPr>
              <a:t>Δεδομένου ότι οι δυνατές μεθοδολογίες εξάρτησης ενός τοπογραφικού διαγράμματος από το κρατικό σύστημα συντεταγμένων χρησιμοποιούν είτε τριγωνομετρικά σημεία, είτε το Ελληνικό Σύστημα Εντοπισμού – HEPOS, η μεθοδολογία εξάρτησης θα συμπληρώνεται στο τοπογραφικό διάγραμμα σύμφωνα με το υπόδειγμα τοπογραφικού διαγράμματος για τη χορήγηση έγκρισης δόμησης, το οποίο έχει αναρτηθεί στην ιστοσελίδα του ΥΠΕΚΑ βάσει του υπ’ </a:t>
            </a:r>
            <a:r>
              <a:rPr lang="el-GR" sz="1200" b="1" i="1" dirty="0" err="1">
                <a:latin typeface="Trebuchet MS" pitchFamily="34" charset="0"/>
              </a:rPr>
              <a:t>αριθ.πρωτ.οικ</a:t>
            </a:r>
            <a:r>
              <a:rPr lang="el-GR" sz="1200" b="1" i="1" dirty="0">
                <a:latin typeface="Trebuchet MS" pitchFamily="34" charset="0"/>
              </a:rPr>
              <a:t>. 1205/14-03-2013 εγγράφου του Γενικού Γραμματέα Χωροταξίας και Αστικού Περιβάλλοντος.</a:t>
            </a:r>
            <a:r>
              <a:rPr lang="el-GR" sz="800" dirty="0">
                <a:latin typeface="Georgia" pitchFamily="18" charset="0"/>
              </a:rPr>
              <a:t> </a:t>
            </a:r>
          </a:p>
          <a:p>
            <a:pPr marL="88900" indent="20638" eaLnBrk="0" hangingPunct="0">
              <a:spcBef>
                <a:spcPts val="300"/>
              </a:spcBef>
              <a:buClr>
                <a:srgbClr val="A04DA3"/>
              </a:buClr>
              <a:buFont typeface="Georgia" pitchFamily="18" charset="0"/>
              <a:buNone/>
            </a:pPr>
            <a:endParaRPr lang="el-GR" sz="800" dirty="0">
              <a:latin typeface="Georgia" pitchFamily="18" charset="0"/>
            </a:endParaRPr>
          </a:p>
          <a:p>
            <a:pPr marL="88900" indent="20638" eaLnBrk="0" hangingPunct="0">
              <a:spcBef>
                <a:spcPts val="300"/>
              </a:spcBef>
              <a:buClr>
                <a:srgbClr val="A04DA3"/>
              </a:buClr>
              <a:buFont typeface="Georgia" pitchFamily="18" charset="0"/>
              <a:buNone/>
            </a:pPr>
            <a:r>
              <a:rPr lang="el-GR" sz="1200" dirty="0" err="1">
                <a:latin typeface="Trebuchet MS" pitchFamily="34" charset="0"/>
              </a:rPr>
              <a:t>Κατ΄</a:t>
            </a:r>
            <a:r>
              <a:rPr lang="el-GR" sz="1200" dirty="0">
                <a:latin typeface="Trebuchet MS" pitchFamily="34" charset="0"/>
              </a:rPr>
              <a:t> εξαίρεση δεν απαιτείται το ως ανωτέρω τοπογραφικό διάγραμμα στις κάτωθι περιπτώσεις: </a:t>
            </a:r>
          </a:p>
          <a:p>
            <a:pPr marL="88900" indent="20638" eaLnBrk="0" hangingPunct="0">
              <a:spcBef>
                <a:spcPts val="300"/>
              </a:spcBef>
              <a:buClr>
                <a:srgbClr val="A04DA3"/>
              </a:buClr>
              <a:buFont typeface="Georgia" pitchFamily="18" charset="0"/>
              <a:buNone/>
            </a:pPr>
            <a:endParaRPr lang="el-GR" sz="1200" dirty="0">
              <a:latin typeface="Trebuchet MS" pitchFamily="34" charset="0"/>
            </a:endParaRPr>
          </a:p>
          <a:p>
            <a:pPr marL="88900" indent="20638" eaLnBrk="0" hangingPunct="0">
              <a:spcBef>
                <a:spcPts val="300"/>
              </a:spcBef>
              <a:buClr>
                <a:srgbClr val="A04DA3"/>
              </a:buClr>
              <a:buFont typeface="Georgia" pitchFamily="18" charset="0"/>
              <a:buAutoNum type="romanLcParenR"/>
            </a:pPr>
            <a:r>
              <a:rPr lang="el-GR" sz="1200" dirty="0">
                <a:latin typeface="Trebuchet MS" pitchFamily="34" charset="0"/>
              </a:rPr>
              <a:t>Για ακίνητα εντός εγκεκριμένου ρυμοτομικού σχεδίου ή εντός ορίων οικισμού για τα οποία μέχρι τη δημοσίευση του παρόντος έχει καταρτιστεί συμβολαιογραφική πράξη σύστασης οριζοντίων / καθέτων ιδιοκτησιών ή έχει εκδοθεί οικοδομική άδεια.</a:t>
            </a:r>
          </a:p>
          <a:p>
            <a:pPr marL="88900" indent="20638" eaLnBrk="0" hangingPunct="0">
              <a:spcBef>
                <a:spcPts val="300"/>
              </a:spcBef>
              <a:buClr>
                <a:srgbClr val="A04DA3"/>
              </a:buClr>
              <a:buFont typeface="Georgia" pitchFamily="18" charset="0"/>
              <a:buNone/>
            </a:pPr>
            <a:endParaRPr lang="el-GR" sz="1200" dirty="0">
              <a:latin typeface="Trebuchet MS" pitchFamily="34" charset="0"/>
            </a:endParaRPr>
          </a:p>
          <a:p>
            <a:pPr marL="88900" indent="20638" eaLnBrk="0" hangingPunct="0">
              <a:spcBef>
                <a:spcPts val="300"/>
              </a:spcBef>
              <a:buClr>
                <a:srgbClr val="A04DA3"/>
              </a:buClr>
              <a:buFont typeface="Georgia" pitchFamily="18" charset="0"/>
              <a:buNone/>
            </a:pPr>
            <a:r>
              <a:rPr lang="en-US" sz="1200" dirty="0">
                <a:latin typeface="Trebuchet MS" pitchFamily="34" charset="0"/>
              </a:rPr>
              <a:t>ii</a:t>
            </a:r>
            <a:r>
              <a:rPr lang="el-GR" sz="1200" dirty="0">
                <a:latin typeface="Trebuchet MS" pitchFamily="34" charset="0"/>
              </a:rPr>
              <a:t>) Σε κάθε περίπτωση, για ακίνητα εντός σχεδίου όπου έχει κυρωθεί πράξη εφαρμογής</a:t>
            </a:r>
          </a:p>
          <a:p>
            <a:pPr marL="88900" indent="20638" eaLnBrk="0" hangingPunct="0">
              <a:spcBef>
                <a:spcPts val="300"/>
              </a:spcBef>
              <a:buClr>
                <a:srgbClr val="A04DA3"/>
              </a:buClr>
              <a:buFont typeface="Georgia" pitchFamily="18" charset="0"/>
              <a:buNone/>
            </a:pPr>
            <a:r>
              <a:rPr lang="el-GR" sz="800" dirty="0">
                <a:latin typeface="Georgia" pitchFamily="18" charset="0"/>
              </a:rPr>
              <a:t> </a:t>
            </a:r>
          </a:p>
          <a:p>
            <a:pPr marL="88900" indent="20638" eaLnBrk="0" hangingPunct="0">
              <a:spcBef>
                <a:spcPts val="300"/>
              </a:spcBef>
              <a:buClr>
                <a:srgbClr val="A04DA3"/>
              </a:buClr>
              <a:buFont typeface="Georgia" pitchFamily="18" charset="0"/>
              <a:buNone/>
            </a:pPr>
            <a:endParaRPr lang="el-GR" sz="800" dirty="0">
              <a:latin typeface="Georgia" pitchFamily="18" charset="0"/>
            </a:endParaRPr>
          </a:p>
        </p:txBody>
      </p:sp>
      <p:sp>
        <p:nvSpPr>
          <p:cNvPr id="3" name="3 - Θέση υποσέλιδου"/>
          <p:cNvSpPr>
            <a:spLocks noGrp="1"/>
          </p:cNvSpPr>
          <p:nvPr>
            <p:ph type="ftr" sz="quarter" idx="11"/>
          </p:nvPr>
        </p:nvSpPr>
        <p:spPr>
          <a:xfrm>
            <a:off x="5334669" y="612775"/>
            <a:ext cx="1325563" cy="457200"/>
          </a:xfrm>
        </p:spPr>
        <p:txBody>
          <a:bodyPr/>
          <a:lstStyle/>
          <a:p>
            <a:pPr>
              <a:defRPr/>
            </a:pPr>
            <a:r>
              <a:rPr lang="el-GR" smtClean="0"/>
              <a:t>Κων/νος Δ. Καρατσώλης.</a:t>
            </a:r>
            <a:endParaRPr lang="el-G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2 - Θέση περιεχομένου"/>
          <p:cNvSpPr>
            <a:spLocks noGrp="1"/>
          </p:cNvSpPr>
          <p:nvPr>
            <p:ph idx="1"/>
          </p:nvPr>
        </p:nvSpPr>
        <p:spPr>
          <a:xfrm>
            <a:off x="374848" y="981075"/>
            <a:ext cx="8229600" cy="5616575"/>
          </a:xfrm>
        </p:spPr>
        <p:txBody>
          <a:bodyPr/>
          <a:lstStyle/>
          <a:p>
            <a:pPr marL="0" indent="0">
              <a:buFont typeface="Georgia" pitchFamily="18" charset="0"/>
              <a:buNone/>
            </a:pPr>
            <a:r>
              <a:rPr lang="el-GR" sz="1200" b="1" i="1" smtClean="0">
                <a:latin typeface="Trebuchet MS" pitchFamily="34" charset="0"/>
              </a:rPr>
              <a:t>Τοπογραφικό διάγραμμα απαιτείται σε εντός σχεδίου περιοχές ή εντός ορίων οικισμού, όπου δεν έχει καταρτιστεί συμβολαιογραφική πράξη σύστασης οριζοντίων / καθέτων ιδιοκτησιών ή δεν έχει εκδοθεί οικοδομική άδεια ή δεν έχει κυρωθεί η σχετική πράξη εφαρμογής.</a:t>
            </a:r>
          </a:p>
          <a:p>
            <a:pPr marL="0" indent="0">
              <a:buFont typeface="Georgia" pitchFamily="18" charset="0"/>
              <a:buNone/>
            </a:pPr>
            <a:r>
              <a:rPr lang="el-GR" sz="800" smtClean="0"/>
              <a:t> </a:t>
            </a:r>
          </a:p>
          <a:p>
            <a:pPr marL="0" indent="0">
              <a:buFont typeface="Georgia" pitchFamily="18" charset="0"/>
              <a:buNone/>
            </a:pPr>
            <a:r>
              <a:rPr lang="el-GR" sz="1200" smtClean="0">
                <a:latin typeface="Trebuchet MS" pitchFamily="34" charset="0"/>
              </a:rPr>
              <a:t>ii</a:t>
            </a:r>
            <a:r>
              <a:rPr lang="en-US" sz="1200" smtClean="0">
                <a:latin typeface="Trebuchet MS" pitchFamily="34" charset="0"/>
              </a:rPr>
              <a:t>i</a:t>
            </a:r>
            <a:r>
              <a:rPr lang="el-GR" sz="1200" smtClean="0">
                <a:latin typeface="Trebuchet MS" pitchFamily="34" charset="0"/>
              </a:rPr>
              <a:t>) Για ακίνητα εκτός σχεδίου πόλης μη άρτια και μη οικοδομήσιμα σύμφωνα με το εμβαδόν του τίτλου.</a:t>
            </a:r>
          </a:p>
          <a:p>
            <a:pPr marL="0" indent="0">
              <a:buFont typeface="Georgia" pitchFamily="18" charset="0"/>
              <a:buNone/>
            </a:pPr>
            <a:r>
              <a:rPr lang="en-US" sz="1200" smtClean="0">
                <a:latin typeface="Trebuchet MS" pitchFamily="34" charset="0"/>
              </a:rPr>
              <a:t>iv</a:t>
            </a:r>
            <a:r>
              <a:rPr lang="el-GR" sz="1200" smtClean="0">
                <a:latin typeface="Trebuchet MS" pitchFamily="34" charset="0"/>
              </a:rPr>
              <a:t>) Για ακίνητα που προέρχονται από αναδασμό και διανομή εφόσον η αντικειμενική αξία αυτών δεν υπερβαίνει τα 15.000 ευρώ εξαιρουμένων αυτών που βρίσκονται εντός καθορισμένης ΖΟΕ για τα οποία σε κάθε περίπτωση απαιτείται το τοπογραφικό της παρούσας περ.γ.</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δ. Η ως άνω βεβαίωση του μηχανικού έχει ισχύ δύο (2) μηνών. Πριν τη σύνταξη των συμβολαίων υποβάλλονται ηλεκτρονικά στην αρμόδια για το πληροφοριακό σύστημα αρχή και λαμβάνουν μοναδικό αριθμό, που αφορά στο ακίνητο. Στα συμβόλαια προσαρτάται η βεβαίωση και μνημονεύεται ο μοναδικός αριθμός του ακινήτου. Κατά τον χρόνο ισχύς τους, δύναται να χορηγείται επικυρωμένο αντίγραφο της βεβαίωσης από συμβολαιογράφο, ο μοναδικός αριθμός καταγράφεται στο πληροφοριακό σύστημα της ταυτότητας κτιρίου κατά τις διατάξεις του 3843/2010 καθώς και σε όλα τα κεντρικά υπολογιστικά συστήματα όπως αυτά ορίζονται στο άρθρο 46 του παρόντος νόμου. </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ε. Μετά την ενεργοποίηση της δυνατότητας του πληροφοριακού συστήματος να υποδέχεται τα τοπογραφικά διαγράμματα της προηγούμενης παραγράφου, υποβάλλονται ηλεκτρονικά και αυτά, πριν τη σύνταξη των συμβολαίων, στην αρμόδια αρχή για το πληροφοριακό σύστημα και προσαρτώνται στα συμβόλαια. Για την ενεργοποίηση της παραπάνω δυνατότητας εκδίδεται διαπιστωτική απόφαση του αρμοδίου οργάνου της αρμόδιας αρχής.</a:t>
            </a:r>
          </a:p>
          <a:p>
            <a:pPr marL="0" indent="0">
              <a:buFont typeface="Georgia" pitchFamily="18" charset="0"/>
              <a:buNone/>
            </a:pPr>
            <a:r>
              <a:rPr lang="el-GR" sz="800" smtClean="0"/>
              <a:t> </a:t>
            </a:r>
          </a:p>
          <a:p>
            <a:pPr marL="0" indent="0">
              <a:buFont typeface="Georgia" pitchFamily="18" charset="0"/>
              <a:buNone/>
            </a:pPr>
            <a:r>
              <a:rPr lang="el-GR" sz="1200" b="1" i="1" smtClean="0">
                <a:latin typeface="Trebuchet MS" pitchFamily="34" charset="0"/>
              </a:rPr>
              <a:t>Μετά την ενεργοποίηση της δυνατότητας του πληροφοριακού συστήματος να υποδέχεται τα τοπογραφικά διαγράμματα που συνοδεύουν τη βεβαίωση της παρ. 1γ του άρθρου 3 του ν. 4178/13, στα συμβόλαια που θα συντάσσονται θα προσαρτώνται εκτυπωμένα αντίγραφα από το πληροφοριακό σύστημα, ως αυτά θα καθοριστούν ειδικά.</a:t>
            </a:r>
          </a:p>
          <a:p>
            <a:pPr marL="0" indent="0">
              <a:buFont typeface="Georgia" pitchFamily="18" charset="0"/>
              <a:buNone/>
            </a:pPr>
            <a:r>
              <a:rPr lang="el-GR" sz="800" smtClean="0"/>
              <a:t> </a:t>
            </a:r>
          </a:p>
          <a:p>
            <a:pPr marL="0" indent="0">
              <a:buFont typeface="Georgia" pitchFamily="18" charset="0"/>
              <a:buNone/>
            </a:pPr>
            <a:r>
              <a:rPr lang="el-GR" sz="800" smtClean="0"/>
              <a:t> </a:t>
            </a:r>
          </a:p>
          <a:p>
            <a:pPr marL="0" indent="0"/>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2 - Θέση περιεχομένου"/>
          <p:cNvSpPr>
            <a:spLocks noGrp="1"/>
          </p:cNvSpPr>
          <p:nvPr>
            <p:ph idx="1"/>
          </p:nvPr>
        </p:nvSpPr>
        <p:spPr>
          <a:xfrm>
            <a:off x="250825" y="692150"/>
            <a:ext cx="8229600" cy="5616575"/>
          </a:xfrm>
        </p:spPr>
        <p:txBody>
          <a:bodyPr/>
          <a:lstStyle/>
          <a:p>
            <a:pPr marL="0" indent="0"/>
            <a:endParaRPr lang="el-GR" sz="800" b="1" i="1" smtClean="0"/>
          </a:p>
          <a:p>
            <a:pPr marL="0" indent="0">
              <a:buFont typeface="Georgia" pitchFamily="18" charset="0"/>
              <a:buNone/>
            </a:pPr>
            <a:r>
              <a:rPr lang="el-GR" sz="1200" smtClean="0">
                <a:latin typeface="Trebuchet MS" pitchFamily="34" charset="0"/>
              </a:rPr>
              <a:t>στ. Σε περίπτωση αναστολής λειτουργίας των υπηρεσιών του πληροφοριακού συστήματος, οι βεβαιώσεις των μηχανικών που προβλέπονται στην παρ. 1 του παρόντος, εκδίδονται και υπογράφονται από τον αρμόδιο Μηχανικό χωρίς μοναδικό αριθμό και κατά παρέκκλιση από κάθε άλλη σχετική διάταξη και προσαρτώνται στα συμβόλαια. Στη σχετική βεβαίωση σημειώνεται και μονογράφεται η επισήμανση «Εκδίδεται από το Μηχανικό λόγω αναστολής λειτουργίας των υπηρεσιών του πληροφοριακού συστήματος». Τα στοιχεία της βεβαίωσης καταχωρούνται στο πληροφοριακό σύστημα, εντός προθεσμίας δύο (2) μηνών από την έκδοση. Για τη συγκεκριμένη επισήμανση γίνεται ειδική μνεία στη συμβολαιογραφική πράξη. Η αναστολή λειτουργίας του πληροφοριακού συστήματος αποδεικνύεται σε κάθε περίπτωση από τη σχετική ανακοίνωση του αρμοδίου οργάνου η οποία αναρτάται υποχρεωτικώς ηλεκτρονικά στις ιστοσελίδες του Υπουργείου Περιβάλλοντος, Ενέργειας και Κλιματικής Αλλαγής ή και της αρμόδιας αρχής με ευθύνη των αρμοδίων υπηρεσιών.</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2. Στα συμβολαιογραφικά έγγραφα, που καταρτίζονται μετά την έναρξη ισχύος του παρόντος και έχουν σαν αντικείμενο τη σύσταση ή την τροποποίηση αυτοτελών ιδιοκτησιών κατά τις διατάξεις του ν. 3741/1929 (Α’ 4) και Ν.Δ/τος 1024/1971 (Α’232), προσαρτώνται αντίγραφα των σχεδίων της άδειας δόμησης του κτιρίου, σύμφωνα με τις διατάξεις του Ν.4030/2011, θεωρημένα από την αρμόδια Υ.ΔΟΜ.</a:t>
            </a:r>
          </a:p>
          <a:p>
            <a:pPr marL="0" indent="0">
              <a:buFont typeface="Georgia" pitchFamily="18" charset="0"/>
              <a:buNone/>
            </a:pPr>
            <a:endParaRPr lang="el-GR" sz="800" b="1" i="1" smtClean="0"/>
          </a:p>
          <a:p>
            <a:pPr marL="0" indent="0">
              <a:buFont typeface="Georgia" pitchFamily="18" charset="0"/>
              <a:buNone/>
            </a:pPr>
            <a:r>
              <a:rPr lang="el-GR" sz="1200" b="1" i="1" smtClean="0">
                <a:latin typeface="Trebuchet MS" pitchFamily="34" charset="0"/>
              </a:rPr>
              <a:t>Αφορά συμβολαιογραφικά έγγραφα σε νέα κτίρια που έχουν ανεγερθεί με βάση άδεια δόμησης μετά την ισχύ του ν. 4030/11.</a:t>
            </a:r>
          </a:p>
          <a:p>
            <a:pPr marL="0" indent="0">
              <a:buFont typeface="Georgia" pitchFamily="18" charset="0"/>
              <a:buNone/>
            </a:pPr>
            <a:r>
              <a:rPr lang="el-GR" sz="800" smtClean="0"/>
              <a:t> </a:t>
            </a:r>
          </a:p>
          <a:p>
            <a:pPr marL="0" indent="0">
              <a:buFont typeface="Georgia" pitchFamily="18" charset="0"/>
              <a:buNone/>
            </a:pPr>
            <a:r>
              <a:rPr lang="el-GR" sz="1200" smtClean="0">
                <a:latin typeface="Trebuchet MS" pitchFamily="34" charset="0"/>
              </a:rPr>
              <a:t>3. Στα συμβολαιογραφικά έγγραφα που αφορούν σε δικαιοπραξίες μεταβίβασης ακινήτων, στα οποία υπάρχουν κατασκευές ή χρήσεις του παρόντος νόμου, εφόσον αυτές δεν απεικονίζονται στα σχέδια της οικοδομικής άδειας ή της άδειας δόμησης γίνεται ειδική μνεία για τα στοιχεία νομιμότητας των κατασκευών ή των χρήσεων αυτών και επισυνάπτονται επιπλέον, επί ποινή ακυρότητας, αντίγραφα από το πληροφοριακό σύστημα του άρθρου 10 του παρόντος των σχεδίων που τις απεικονίζουν.</a:t>
            </a:r>
          </a:p>
          <a:p>
            <a:pPr marL="0" indent="0">
              <a:buFont typeface="Georgia" pitchFamily="18" charset="0"/>
              <a:buNone/>
            </a:pPr>
            <a:r>
              <a:rPr lang="el-GR" sz="1200" smtClean="0">
                <a:latin typeface="Trebuchet MS" pitchFamily="34" charset="0"/>
              </a:rPr>
              <a:t> </a:t>
            </a:r>
            <a:endParaRPr lang="el-GR" sz="1200" b="1" i="1" smtClean="0">
              <a:latin typeface="Trebuchet MS" pitchFamily="34" charset="0"/>
            </a:endParaRPr>
          </a:p>
          <a:p>
            <a:pPr marL="0" indent="0">
              <a:buFont typeface="Georgia" pitchFamily="18" charset="0"/>
              <a:buNone/>
            </a:pPr>
            <a:r>
              <a:rPr lang="el-GR" sz="1200" b="1" i="1" smtClean="0">
                <a:latin typeface="Trebuchet MS" pitchFamily="34" charset="0"/>
              </a:rPr>
              <a:t>Εφαρμόζεται κατά τη σύνταξη συμβολαιογραφικών εγγράφων που αφορούν σε δικαιοπραξίες μεταβίβασης ακινήτων με αυθαιρεσίες που έχουν υπαχθεί στο ν. 4014/11 (υπό τις επιφυλάξεις των ειδικότερων διατάξεων περί μεταφοράς των στοιχείων κατά τις διατάξεις του ν. 4178/13) και στο ν. 4178/13. Δεν απαιτείται σε περίπτωση αυθαιρεσιών που έχουν υπαχθεί σε προγενέστερους νόμους και δεν έχουν υπαχθεί στις διατάξεις του ν. 4178/13.</a:t>
            </a: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2 - Θέση περιεχομένου"/>
          <p:cNvSpPr>
            <a:spLocks/>
          </p:cNvSpPr>
          <p:nvPr/>
        </p:nvSpPr>
        <p:spPr bwMode="auto">
          <a:xfrm>
            <a:off x="250825" y="765175"/>
            <a:ext cx="8229600" cy="5616575"/>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Char char="•"/>
            </a:pPr>
            <a:endParaRPr lang="el-GR" sz="800" b="1" i="1">
              <a:latin typeface="Georgia" pitchFamily="18" charset="0"/>
            </a:endParaRPr>
          </a:p>
          <a:p>
            <a:pPr eaLnBrk="0" hangingPunct="0">
              <a:spcBef>
                <a:spcPts val="300"/>
              </a:spcBef>
              <a:buClr>
                <a:srgbClr val="A04DA3"/>
              </a:buClr>
              <a:buFont typeface="Georgia" pitchFamily="18" charset="0"/>
              <a:buNone/>
            </a:pPr>
            <a:r>
              <a:rPr lang="el-GR" sz="800">
                <a:latin typeface="Georgia" pitchFamily="18" charset="0"/>
              </a:rPr>
              <a:t> </a:t>
            </a:r>
          </a:p>
          <a:p>
            <a:pPr eaLnBrk="0" hangingPunct="0">
              <a:spcBef>
                <a:spcPts val="300"/>
              </a:spcBef>
              <a:buClr>
                <a:srgbClr val="A04DA3"/>
              </a:buClr>
              <a:buFont typeface="Georgia" pitchFamily="18" charset="0"/>
              <a:buNone/>
            </a:pPr>
            <a:r>
              <a:rPr lang="el-GR" sz="1200">
                <a:latin typeface="Trebuchet MS" pitchFamily="34" charset="0"/>
              </a:rPr>
              <a:t>4. </a:t>
            </a:r>
            <a:r>
              <a:rPr lang="en-US" sz="1200">
                <a:latin typeface="Trebuchet MS" pitchFamily="34" charset="0"/>
              </a:rPr>
              <a:t>K</a:t>
            </a:r>
            <a:r>
              <a:rPr lang="el-GR" sz="1200">
                <a:latin typeface="Trebuchet MS" pitchFamily="34" charset="0"/>
              </a:rPr>
              <a:t>ατ’ εξαίρεση, μετά την ολοσχερή εξόφληση του ενιαίου ειδικού προστίμου ή ποσοστού 30% αυτού, επιτρέπεται, για το ίδιο χρονικό διάστημα που προβλέπεται στον παρόντα νόμο, η μεταβίβαση ή η σύσταση εμπράγματου δικαιώματος στο ακίνητο στο οποίο έχει εκτελεστεί η αυθαίρετη κατασκευή ή έχει εγκατασταθεί αυθαίρετη χρήση τη δε υποχρέωση ολοκλήρωσης της διαδικασίας αναλαμβάνει ο νέος κύριος με ειδική μνεία στο σχετικό συμβολαιογραφικό έγγραφο.</a:t>
            </a: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5. Με κοινή απόφαση των Υπουργών Περιβάλλοντος, Ενέργειας και Κλιματικής Αλλαγής και Δικαιοσύνης, Διαφάνειας και Ανθρωπίνων Δικαιωμάτων, μπορεί να καθορίζεται το ειδικότερο περιεχόμενο της δήλωσης και της βεβαίωσης της παρ. 1 του παρόντος άρθρου και μπορεί να προβλέπεται ότι η παραπάνω υπεύθυνη δήλωση και βεβαίωση μηχανικού αντικαθίστανται με το Πιστοποιητικό που εκδίδεται από την συμπλήρωση της «Ηλεκτρονικής Ταυτότητας Κτιρίου», κατά τις διατάξεις του άρθρου 3 του ν. 3843/2010 (Α’ 62), μετά την έναρξη τήρησής της καθώς και να ρυθμίζεται κάθε σχετική λεπτομέρεια. </a:t>
            </a:r>
          </a:p>
          <a:p>
            <a:pPr eaLnBrk="0" hangingPunct="0">
              <a:spcBef>
                <a:spcPts val="300"/>
              </a:spcBef>
              <a:buClr>
                <a:srgbClr val="A04DA3"/>
              </a:buClr>
              <a:buFont typeface="Georgia" pitchFamily="18" charset="0"/>
              <a:buNone/>
            </a:pPr>
            <a:r>
              <a:rPr lang="el-GR" sz="800">
                <a:latin typeface="Georgia" pitchFamily="18" charset="0"/>
              </a:rPr>
              <a:t> </a:t>
            </a:r>
          </a:p>
          <a:p>
            <a:pPr eaLnBrk="0" hangingPunct="0">
              <a:spcBef>
                <a:spcPts val="300"/>
              </a:spcBef>
              <a:buClr>
                <a:srgbClr val="A04DA3"/>
              </a:buClr>
              <a:buFont typeface="Georgia" pitchFamily="18" charset="0"/>
              <a:buChar char="•"/>
            </a:pPr>
            <a:endParaRPr lang="el-GR" sz="800">
              <a:latin typeface="Georgia" pitchFamily="18" charset="0"/>
            </a:endParaRPr>
          </a:p>
        </p:txBody>
      </p:sp>
      <p:sp>
        <p:nvSpPr>
          <p:cNvPr id="3" name="3 - Θέση υποσέλιδου"/>
          <p:cNvSpPr>
            <a:spLocks noGrp="1"/>
          </p:cNvSpPr>
          <p:nvPr>
            <p:ph type="ftr" sz="quarter" idx="11"/>
          </p:nvPr>
        </p:nvSpPr>
        <p:spPr>
          <a:xfrm>
            <a:off x="5334669" y="612775"/>
            <a:ext cx="1325563" cy="457200"/>
          </a:xfrm>
        </p:spPr>
        <p:txBody>
          <a:bodyPr/>
          <a:lstStyle/>
          <a:p>
            <a:pPr>
              <a:defRPr/>
            </a:pPr>
            <a:r>
              <a:rPr lang="el-GR" smtClean="0"/>
              <a:t>Κων/νος Δ. Καρατσώλης.</a:t>
            </a:r>
            <a:endParaRPr lang="el-G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57200" y="1411288"/>
            <a:ext cx="8229600" cy="504825"/>
          </a:xfrm>
        </p:spPr>
        <p:txBody>
          <a:bodyPr/>
          <a:lstStyle/>
          <a:p>
            <a:r>
              <a:rPr lang="el-GR" sz="1600" b="1" dirty="0" smtClean="0"/>
              <a:t>Δεν απαιτείται  η βεβαίωση του άρθρ. 3  του Ν. 4</a:t>
            </a:r>
            <a:r>
              <a:rPr lang="en-US" sz="1600" b="1" dirty="0" smtClean="0"/>
              <a:t>178</a:t>
            </a:r>
            <a:r>
              <a:rPr lang="el-GR" sz="1600" b="1" dirty="0" smtClean="0"/>
              <a:t>/201</a:t>
            </a:r>
            <a:r>
              <a:rPr lang="en-US" sz="1600" b="1" dirty="0" smtClean="0"/>
              <a:t>3 :</a:t>
            </a:r>
            <a:r>
              <a:rPr lang="el-GR" dirty="0" smtClean="0"/>
              <a:t/>
            </a:r>
            <a:br>
              <a:rPr lang="el-GR" dirty="0" smtClean="0"/>
            </a:br>
            <a:endParaRPr lang="el-GR" dirty="0" smtClean="0"/>
          </a:p>
        </p:txBody>
      </p:sp>
      <p:sp>
        <p:nvSpPr>
          <p:cNvPr id="31746" name="Content Placeholder 2"/>
          <p:cNvSpPr>
            <a:spLocks noGrp="1"/>
          </p:cNvSpPr>
          <p:nvPr>
            <p:ph idx="1"/>
          </p:nvPr>
        </p:nvSpPr>
        <p:spPr>
          <a:xfrm>
            <a:off x="323850" y="2489200"/>
            <a:ext cx="8229600" cy="4324350"/>
          </a:xfrm>
        </p:spPr>
        <p:txBody>
          <a:bodyPr/>
          <a:lstStyle/>
          <a:p>
            <a:pPr algn="just">
              <a:buFont typeface="Georgia" pitchFamily="18" charset="0"/>
              <a:buNone/>
            </a:pPr>
            <a:r>
              <a:rPr lang="el-GR" sz="1400" smtClean="0">
                <a:latin typeface="Trebuchet MS" pitchFamily="34" charset="0"/>
              </a:rPr>
              <a:t>α) στις πράξεις δήλωσης αποδοχής κληρονομιάς,</a:t>
            </a:r>
          </a:p>
          <a:p>
            <a:pPr algn="just">
              <a:buFont typeface="Georgia" pitchFamily="18" charset="0"/>
              <a:buNone/>
            </a:pPr>
            <a:r>
              <a:rPr lang="el-GR" sz="1400" smtClean="0">
                <a:latin typeface="Trebuchet MS" pitchFamily="34" charset="0"/>
              </a:rPr>
              <a:t>β) στις πράξεις δήλωσης του Ν. 1221/1981,</a:t>
            </a:r>
          </a:p>
          <a:p>
            <a:pPr algn="just">
              <a:buFont typeface="Georgia" pitchFamily="18" charset="0"/>
              <a:buNone/>
            </a:pPr>
            <a:r>
              <a:rPr lang="el-GR" sz="1400" smtClean="0">
                <a:latin typeface="Trebuchet MS" pitchFamily="34" charset="0"/>
              </a:rPr>
              <a:t>γ) στις περιπτώσεις τροποποίησης σύστασης οριζόντιας ιδιοκτησίας και κανονισμού, με τις οποίες τροποποιούνται οι χρήσεις των κοινοκτήτων και κοινοχρήστων χώρων, </a:t>
            </a:r>
          </a:p>
          <a:p>
            <a:pPr algn="just">
              <a:buFont typeface="Georgia" pitchFamily="18" charset="0"/>
              <a:buNone/>
            </a:pPr>
            <a:r>
              <a:rPr lang="el-GR" sz="1400" smtClean="0">
                <a:latin typeface="Trebuchet MS" pitchFamily="34" charset="0"/>
              </a:rPr>
              <a:t>δ) στην άρση διαλυτικής αίρεσης,</a:t>
            </a:r>
          </a:p>
          <a:p>
            <a:pPr algn="just">
              <a:buFont typeface="Georgia" pitchFamily="18" charset="0"/>
              <a:buNone/>
            </a:pPr>
            <a:r>
              <a:rPr lang="el-GR" sz="1400" smtClean="0">
                <a:latin typeface="Trebuchet MS" pitchFamily="34" charset="0"/>
              </a:rPr>
              <a:t>ε) στις διορθώσεις συμβολαίων, με τα οποία δεν συντελείται καθ’ οιονδήποτε τρόπο μεταβίβαση ή σύσταση εμπραγμάτου δικαιώματος,</a:t>
            </a:r>
          </a:p>
          <a:p>
            <a:pPr algn="just">
              <a:buFont typeface="Georgia" pitchFamily="18" charset="0"/>
              <a:buNone/>
            </a:pPr>
            <a:r>
              <a:rPr lang="el-GR" sz="1400" smtClean="0">
                <a:latin typeface="Trebuchet MS" pitchFamily="34" charset="0"/>
              </a:rPr>
              <a:t>στ) σε σύσταση κανονισμού οικοδομής ή οικοδομικών συγκροτημάτων,</a:t>
            </a:r>
          </a:p>
          <a:p>
            <a:pPr algn="just">
              <a:buFont typeface="Georgia" pitchFamily="18" charset="0"/>
              <a:buNone/>
            </a:pPr>
            <a:r>
              <a:rPr lang="el-GR" sz="1400" smtClean="0">
                <a:latin typeface="Trebuchet MS" pitchFamily="34" charset="0"/>
              </a:rPr>
              <a:t>ζ) σε όλες τις πράξεις αναγκαστικής εκτέλεσης επί ακινήτων, συμπεριλαμβανομένης και της περίληψης κατακυρωτικής έκθεσης,</a:t>
            </a:r>
          </a:p>
          <a:p>
            <a:pPr algn="just">
              <a:buFont typeface="Georgia" pitchFamily="18" charset="0"/>
              <a:buNone/>
            </a:pPr>
            <a:r>
              <a:rPr lang="el-GR" sz="1400" smtClean="0">
                <a:latin typeface="Trebuchet MS" pitchFamily="34" charset="0"/>
              </a:rPr>
              <a:t>η) σε όλες τις πράξεις υπό αναβλητική αίρεση (π.χ. δωρεά αιτία θανάτου),</a:t>
            </a:r>
          </a:p>
          <a:p>
            <a:pPr algn="just">
              <a:buFont typeface="Georgia" pitchFamily="18" charset="0"/>
              <a:buNone/>
            </a:pPr>
            <a:r>
              <a:rPr lang="el-GR" sz="1400" smtClean="0">
                <a:latin typeface="Trebuchet MS" pitchFamily="34" charset="0"/>
              </a:rPr>
              <a:t>θ) στην εγγραφή και εξάλειψη προσημείωσης υποθήκης, καθώς και στη σύσταση υποθήκης με δικαστική απόφαση ή διαταγή πληρωμής και εν γένει σε κάθε αναγκαστική εγγραφή υποθήκης και</a:t>
            </a:r>
          </a:p>
          <a:p>
            <a:pPr algn="just">
              <a:buFont typeface="Georgia" pitchFamily="18" charset="0"/>
              <a:buNone/>
            </a:pPr>
            <a:endParaRPr lang="el-GR" sz="1400" smtClean="0">
              <a:latin typeface="Trebuchet MS" pitchFamily="34" charset="0"/>
            </a:endParaRPr>
          </a:p>
          <a:p>
            <a:endParaRPr lang="el-GR" smtClean="0"/>
          </a:p>
        </p:txBody>
      </p:sp>
      <p:sp>
        <p:nvSpPr>
          <p:cNvPr id="4" name="Footer Placeholder 3"/>
          <p:cNvSpPr>
            <a:spLocks noGrp="1"/>
          </p:cNvSpPr>
          <p:nvPr>
            <p:ph type="ftr" sz="quarter" idx="11"/>
          </p:nvPr>
        </p:nvSpPr>
        <p:spPr/>
        <p:txBody>
          <a:bodyPr/>
          <a:lstStyle/>
          <a:p>
            <a:pPr>
              <a:defRPr/>
            </a:pPr>
            <a:r>
              <a:rPr lang="el-GR" dirty="0" smtClean="0"/>
              <a:t>Κων/νος Δ. </a:t>
            </a:r>
            <a:r>
              <a:rPr lang="el-GR" dirty="0" err="1" smtClean="0"/>
              <a:t>Καρατσώλης</a:t>
            </a:r>
            <a:r>
              <a:rPr lang="el-GR" dirty="0" smtClean="0"/>
              <a:t>.</a:t>
            </a:r>
            <a:endParaRPr lang="el-G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2 - Θέση περιεχομένου"/>
          <p:cNvSpPr>
            <a:spLocks noGrp="1"/>
          </p:cNvSpPr>
          <p:nvPr>
            <p:ph idx="1"/>
          </p:nvPr>
        </p:nvSpPr>
        <p:spPr>
          <a:xfrm>
            <a:off x="250825" y="476250"/>
            <a:ext cx="8229600" cy="4324350"/>
          </a:xfrm>
        </p:spPr>
        <p:txBody>
          <a:bodyPr/>
          <a:lstStyle/>
          <a:p>
            <a:pPr marL="0" indent="0">
              <a:buFont typeface="Georgia" pitchFamily="18" charset="0"/>
              <a:buNone/>
            </a:pPr>
            <a:r>
              <a:rPr lang="el-GR" sz="1400" b="1" smtClean="0">
                <a:solidFill>
                  <a:schemeClr val="tx2"/>
                </a:solidFill>
                <a:latin typeface="Trebuchet MS" pitchFamily="34" charset="0"/>
              </a:rPr>
              <a:t>Άρθρο 4</a:t>
            </a:r>
          </a:p>
          <a:p>
            <a:pPr marL="0" indent="0">
              <a:buFont typeface="Georgia" pitchFamily="18" charset="0"/>
              <a:buNone/>
            </a:pPr>
            <a:r>
              <a:rPr lang="el-GR" sz="1400" b="1" smtClean="0">
                <a:solidFill>
                  <a:schemeClr val="tx2"/>
                </a:solidFill>
                <a:latin typeface="Trebuchet MS" pitchFamily="34" charset="0"/>
              </a:rPr>
              <a:t>Τοπογραφικό Διάγραμμα</a:t>
            </a:r>
          </a:p>
          <a:p>
            <a:pPr marL="0" indent="0">
              <a:buFont typeface="Georgia" pitchFamily="18" charset="0"/>
              <a:buNone/>
            </a:pPr>
            <a:endParaRPr lang="el-GR" sz="1400" b="1" smtClean="0">
              <a:solidFill>
                <a:schemeClr val="tx2"/>
              </a:solidFill>
              <a:latin typeface="Trebuchet MS" pitchFamily="34" charset="0"/>
            </a:endParaRPr>
          </a:p>
          <a:p>
            <a:pPr marL="0" indent="0">
              <a:buFont typeface="Georgia" pitchFamily="18" charset="0"/>
              <a:buNone/>
            </a:pPr>
            <a:r>
              <a:rPr lang="el-GR" sz="1200" smtClean="0">
                <a:latin typeface="Trebuchet MS" pitchFamily="34" charset="0"/>
              </a:rPr>
              <a:t>1. Όπου μέχρι τη δημοσίευση του παρόντος προβλέπεται η σύνταξη τοπογραφικού διαγράμματος και εφεξής νοείται το τοπογραφικό διάγραμμα, όπως ορίζεται στο εδάφιο γ της παρ. 1 του άρθρου 3. </a:t>
            </a:r>
            <a:r>
              <a:rPr lang="el-GR" sz="800" smtClean="0"/>
              <a:t> </a:t>
            </a:r>
          </a:p>
          <a:p>
            <a:pPr marL="0" indent="0">
              <a:buFont typeface="Georgia" pitchFamily="18" charset="0"/>
              <a:buNone/>
            </a:pPr>
            <a:endParaRPr lang="el-GR" sz="800" b="1" i="1" smtClean="0"/>
          </a:p>
          <a:p>
            <a:pPr marL="0" indent="0">
              <a:buFont typeface="Georgia" pitchFamily="18" charset="0"/>
              <a:buNone/>
            </a:pPr>
            <a:r>
              <a:rPr lang="el-GR" sz="1200" b="1" i="1" smtClean="0">
                <a:latin typeface="Trebuchet MS" pitchFamily="34" charset="0"/>
              </a:rPr>
              <a:t>Αφορά στον τρόπο σύνταξης των τοπογραφικών διαγραμμάτων, όπως ορίζεται στα δύο πρώτα εδάφια της παρ. 1γ του άρθρου 3 του ν. 4178/13, ο οποίος εφαρμόζεται  υποχρεωτικά εφεξής, όπου από τις ισχύουσες ή τις μελλοντικές διατάξεις προβλέπεται η σύνταξη τοπογραφικού διαγράμματος. </a:t>
            </a:r>
          </a:p>
          <a:p>
            <a:pPr marL="0" indent="0">
              <a:buFont typeface="Georgia" pitchFamily="18" charset="0"/>
              <a:buNone/>
            </a:pPr>
            <a:r>
              <a:rPr lang="el-GR" sz="1200" b="1" i="1" smtClean="0">
                <a:latin typeface="Trebuchet MS" pitchFamily="34" charset="0"/>
              </a:rPr>
              <a:t>Επομένως εφεξής κάθε τοπογραφικό διάγραμμα απαιτείται να είναι εξαρτημένο από το κρατικό σύστημα συντεταγμένων, συνοδευόμενο από τη μεθοδολογία εξάρτησης και τις συντεταγμένες των τριγωνομετρικών σημείων του κρατικού συστήματος συντεταγμένων, που χρησιμοποιήθηκαν για την εξάρτηση και επιπλέον σε περίπτωση που το οικόπεδο προέρχεται από πράξη εφαρμογής και διαθέτει συντεταγμένες σε σύστημα αναφοράς διαφορετικό από το ΕΓΣΑ ’87, θα πρέπει να αναφέρονται και οι συντεταγμένες σύμφωνα με αυτό. </a:t>
            </a:r>
          </a:p>
          <a:p>
            <a:pPr marL="0" indent="0">
              <a:buFont typeface="Georgia" pitchFamily="18" charset="0"/>
              <a:buNone/>
            </a:pPr>
            <a:endParaRPr lang="el-GR" sz="1200" b="1" i="1" smtClean="0">
              <a:latin typeface="Trebuchet MS" pitchFamily="34" charset="0"/>
            </a:endParaRPr>
          </a:p>
          <a:p>
            <a:pPr marL="0" indent="0">
              <a:buFont typeface="Georgia" pitchFamily="18" charset="0"/>
              <a:buNone/>
            </a:pPr>
            <a:r>
              <a:rPr lang="el-GR" sz="1200" smtClean="0">
                <a:latin typeface="Trebuchet MS" pitchFamily="34" charset="0"/>
              </a:rPr>
              <a:t> 2. Ορίζεται αποδεκτή απόκλιση επί του εμβαδού οικοπέδου/γηπέδου από το αναγραφόμενο στο τοπογραφικό διάγραμμα που έχει συνταχθεί μέχρι τη δημοσίευση του παρόντος και βάσει του οποίου εκδόθηκε άδεια οικοδομής ή καταρτίστηκε συμβολαιογραφική πράξη σε σχέση με τη νέα καταμέτρηση στο τοπογραφικό διάγραμμα που συνοδεύει τη βεβαίωση του άρθρου 3 ως εξής:</a:t>
            </a:r>
          </a:p>
          <a:p>
            <a:pPr marL="0" indent="0">
              <a:buFont typeface="Georgia" pitchFamily="18" charset="0"/>
              <a:buNone/>
            </a:pPr>
            <a:r>
              <a:rPr lang="el-GR" sz="1200" smtClean="0">
                <a:latin typeface="Trebuchet MS" pitchFamily="34" charset="0"/>
              </a:rPr>
              <a:t>α. Για οικόπεδα/γήπεδα εντός εγκεκριμένου ρυμοτομικού σχεδίου ή εντός ορίων οικισμού η αποδεκτή απόκλιση ορίζεται σε ποσοστό ±5% .</a:t>
            </a:r>
          </a:p>
          <a:p>
            <a:pPr marL="0" indent="0">
              <a:buFont typeface="Georgia" pitchFamily="18" charset="0"/>
              <a:buNone/>
            </a:pPr>
            <a:r>
              <a:rPr lang="el-GR" sz="1200" smtClean="0">
                <a:latin typeface="Trebuchet MS" pitchFamily="34" charset="0"/>
              </a:rPr>
              <a:t>β. Για τα εκτός σχεδίου οικόπεδα/γήπεδα η αποδεκτή απόκλιση ορίζεται σε ποσοστό ±10%.</a:t>
            </a:r>
          </a:p>
          <a:p>
            <a:pPr marL="0" indent="0">
              <a:buFont typeface="Georgia" pitchFamily="18" charset="0"/>
              <a:buNone/>
            </a:pPr>
            <a:r>
              <a:rPr lang="el-GR" sz="1200" smtClean="0">
                <a:latin typeface="Trebuchet MS" pitchFamily="34" charset="0"/>
              </a:rPr>
              <a:t> </a:t>
            </a:r>
          </a:p>
          <a:p>
            <a:pPr marL="0" indent="0">
              <a:buFont typeface="Georgia" pitchFamily="18" charset="0"/>
              <a:buNone/>
            </a:pPr>
            <a:r>
              <a:rPr lang="el-GR" sz="1200" b="1" i="1" smtClean="0">
                <a:latin typeface="Trebuchet MS" pitchFamily="34" charset="0"/>
              </a:rPr>
              <a:t>Θεσμοθετείται ποσοστό αποδεκτής απόκλισης αποκλειστικά επί του εμβαδού οικοπέδου/γηπέδου. Η αποδοχή της απόκλισης δεν προσδίδει στοιχεία νομιμότητας σε τυχόν αυθαίρετες κατασκευές ή αυθαίρετες αλλαγές χρήσης, σύμφωνα και με τα αναφερόμενα στο ΠΑΡΑΡΤΗΜΑ Α του ν. 4178/13.</a:t>
            </a:r>
          </a:p>
          <a:p>
            <a:pPr marL="0" indent="0">
              <a:buFont typeface="Georgia" pitchFamily="18" charset="0"/>
              <a:buNone/>
            </a:pPr>
            <a:r>
              <a:rPr lang="el-GR" sz="800" smtClean="0"/>
              <a:t> </a:t>
            </a:r>
          </a:p>
          <a:p>
            <a:pPr marL="0" indent="0">
              <a:buFont typeface="Georgia" pitchFamily="18" charset="0"/>
              <a:buNone/>
            </a:pPr>
            <a:r>
              <a:rPr lang="el-GR" sz="1200" smtClean="0">
                <a:latin typeface="Trebuchet MS" pitchFamily="34" charset="0"/>
              </a:rPr>
              <a:t>3. Εμβαδομετρήσεις οικοπέδων/γηπέδων που έχουν συμπεριληφθεί σε διοικητικές πράξεις και δικαιοπραξίες εν γένει, οι οποίες είναι εντός της αποκλίσεως του προηγούμενου εδαφίου, θεωρούνται αποδεκτές και δεν απαιτείται η αναθεώρηση της οικοδομικής αδείας καθώς και η διόρθωση – τροποποίηση των τίτλων κτήσης για την έκδοση άδειας δόμησης. </a:t>
            </a:r>
          </a:p>
          <a:p>
            <a:pPr marL="0" indent="0">
              <a:buFont typeface="Georgia" pitchFamily="18" charset="0"/>
              <a:buNone/>
            </a:pPr>
            <a:endParaRPr lang="el-GR" sz="1200" smtClean="0">
              <a:latin typeface="Trebuchet MS" pitchFamily="34" charset="0"/>
            </a:endParaRPr>
          </a:p>
        </p:txBody>
      </p:sp>
      <p:sp>
        <p:nvSpPr>
          <p:cNvPr id="4" name="3 - Θέση υποσέλιδου"/>
          <p:cNvSpPr>
            <a:spLocks noGrp="1"/>
          </p:cNvSpPr>
          <p:nvPr>
            <p:ph type="ftr" sz="quarter" idx="11"/>
          </p:nvPr>
        </p:nvSpPr>
        <p:spPr>
          <a:xfrm>
            <a:off x="5334669" y="612775"/>
            <a:ext cx="1325563" cy="457200"/>
          </a:xfrm>
        </p:spPr>
        <p:txBody>
          <a:bodyPr/>
          <a:lstStyle/>
          <a:p>
            <a:pPr>
              <a:defRPr/>
            </a:pPr>
            <a:r>
              <a:rPr lang="el-GR" smtClean="0"/>
              <a:t>Κων/νος Δ. Καρατσώλης.</a:t>
            </a:r>
            <a:endParaRPr lang="el-G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1 - Τίτλος"/>
          <p:cNvSpPr>
            <a:spLocks noGrp="1"/>
          </p:cNvSpPr>
          <p:nvPr>
            <p:ph type="title"/>
          </p:nvPr>
        </p:nvSpPr>
        <p:spPr>
          <a:xfrm>
            <a:off x="457200" y="1430338"/>
            <a:ext cx="8229600" cy="630237"/>
          </a:xfrm>
        </p:spPr>
        <p:txBody>
          <a:bodyPr/>
          <a:lstStyle/>
          <a:p>
            <a:pPr eaLnBrk="1" hangingPunct="1"/>
            <a:r>
              <a:rPr lang="el-GR" sz="2000" b="1" smtClean="0"/>
              <a:t>Αντί εισαγωγής…</a:t>
            </a:r>
            <a:r>
              <a:rPr lang="el-GR" sz="2400" smtClean="0"/>
              <a:t/>
            </a:r>
            <a:br>
              <a:rPr lang="el-GR" sz="2400" smtClean="0"/>
            </a:br>
            <a:endParaRPr lang="el-GR" sz="2400" smtClean="0"/>
          </a:p>
        </p:txBody>
      </p:sp>
      <p:sp>
        <p:nvSpPr>
          <p:cNvPr id="15362" name="2 - Θέση περιεχομένου"/>
          <p:cNvSpPr>
            <a:spLocks noGrp="1"/>
          </p:cNvSpPr>
          <p:nvPr>
            <p:ph idx="1"/>
          </p:nvPr>
        </p:nvSpPr>
        <p:spPr/>
        <p:txBody>
          <a:bodyPr/>
          <a:lstStyle/>
          <a:p>
            <a:pPr marL="88900" indent="0" algn="just" eaLnBrk="1" hangingPunct="1">
              <a:buFont typeface="Georgia" pitchFamily="18" charset="0"/>
              <a:buNone/>
            </a:pPr>
            <a:r>
              <a:rPr lang="en-US" sz="2000" i="1" smtClean="0">
                <a:latin typeface="Trebuchet MS" pitchFamily="34" charset="0"/>
              </a:rPr>
              <a:t>“</a:t>
            </a:r>
            <a:r>
              <a:rPr lang="el-GR" sz="1600" i="1" smtClean="0">
                <a:latin typeface="Trebuchet MS" pitchFamily="34" charset="0"/>
              </a:rPr>
              <a:t>Το οικιστικό περιβάλλον, ως προστατευόμενο αγαθό τόσο του ιδιωτικού όσο και του δημοσίου δικαίου, συμπίπτει με τον υπό ευρεία έννοια ζωτικό χώρο του ανθρώπου, το σύνολο των απειράριθμων αγαθών και στοιχείων που είναι απαραίτητα για την επιβίωση, την διατήρηση της υγείας του, την ποιότητα ζωής και την ανάπτυξη της προσωπικότητας του.</a:t>
            </a:r>
            <a:r>
              <a:rPr lang="en-US" sz="1600" i="1" smtClean="0">
                <a:latin typeface="Trebuchet MS" pitchFamily="34" charset="0"/>
              </a:rPr>
              <a:t>”</a:t>
            </a:r>
            <a:endParaRPr lang="el-GR" sz="1600" i="1" smtClean="0">
              <a:latin typeface="Trebuchet MS" pitchFamily="34" charset="0"/>
            </a:endParaRPr>
          </a:p>
          <a:p>
            <a:pPr marL="88900" indent="0" algn="just" eaLnBrk="1" hangingPunct="1">
              <a:buFont typeface="Georgia" pitchFamily="18" charset="0"/>
              <a:buNone/>
            </a:pPr>
            <a:endParaRPr lang="el-GR" sz="1600" i="1" smtClean="0">
              <a:latin typeface="Trebuchet MS" pitchFamily="34" charset="0"/>
            </a:endParaRPr>
          </a:p>
          <a:p>
            <a:pPr marL="88900" indent="0" algn="just" eaLnBrk="1" hangingPunct="1">
              <a:buFont typeface="Georgia" pitchFamily="18" charset="0"/>
              <a:buNone/>
            </a:pPr>
            <a:endParaRPr lang="el-GR" sz="1600" smtClean="0">
              <a:latin typeface="Trebuchet MS" pitchFamily="34" charset="0"/>
            </a:endParaRPr>
          </a:p>
        </p:txBody>
      </p:sp>
      <p:sp>
        <p:nvSpPr>
          <p:cNvPr id="4" name="3 - Θέση υποσέλιδου"/>
          <p:cNvSpPr>
            <a:spLocks noGrp="1"/>
          </p:cNvSpPr>
          <p:nvPr>
            <p:ph type="ftr" sz="quarter" idx="11"/>
          </p:nvPr>
        </p:nvSpPr>
        <p:spPr/>
        <p:txBody>
          <a:bodyPr/>
          <a:lstStyle/>
          <a:p>
            <a:pPr>
              <a:defRPr/>
            </a:pPr>
            <a:r>
              <a:rPr lang="el-GR"/>
              <a:t>Κων/νος Δ. Καρατσώλης.</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2 - Θέση περιεχομένου"/>
          <p:cNvSpPr>
            <a:spLocks noGrp="1"/>
          </p:cNvSpPr>
          <p:nvPr>
            <p:ph idx="1"/>
          </p:nvPr>
        </p:nvSpPr>
        <p:spPr>
          <a:xfrm>
            <a:off x="395288" y="908050"/>
            <a:ext cx="8280400" cy="5400675"/>
          </a:xfrm>
        </p:spPr>
        <p:txBody>
          <a:bodyPr/>
          <a:lstStyle/>
          <a:p>
            <a:pPr marL="0" indent="0">
              <a:buFont typeface="Georgia" pitchFamily="18" charset="0"/>
              <a:buNone/>
            </a:pPr>
            <a:r>
              <a:rPr lang="el-GR" sz="1400" b="1" smtClean="0">
                <a:solidFill>
                  <a:schemeClr val="tx2"/>
                </a:solidFill>
                <a:latin typeface="Trebuchet MS" pitchFamily="34" charset="0"/>
              </a:rPr>
              <a:t>Άρθρο 5</a:t>
            </a:r>
          </a:p>
          <a:p>
            <a:pPr marL="0" indent="0">
              <a:buFont typeface="Georgia" pitchFamily="18" charset="0"/>
              <a:buNone/>
            </a:pPr>
            <a:r>
              <a:rPr lang="el-GR" sz="1400" b="1" smtClean="0">
                <a:solidFill>
                  <a:schemeClr val="tx2"/>
                </a:solidFill>
                <a:latin typeface="Trebuchet MS" pitchFamily="34" charset="0"/>
              </a:rPr>
              <a:t>Ρυθμίσεις του Ν.Δ/τος 1024/1971 (Α’ 232) </a:t>
            </a:r>
          </a:p>
          <a:p>
            <a:pPr marL="0" indent="0"/>
            <a:endParaRPr lang="el-GR" sz="1400" b="1" smtClean="0">
              <a:solidFill>
                <a:schemeClr val="tx2"/>
              </a:solidFill>
              <a:latin typeface="Trebuchet MS" pitchFamily="34" charset="0"/>
            </a:endParaRPr>
          </a:p>
          <a:p>
            <a:pPr marL="0" indent="0">
              <a:buFont typeface="Georgia" pitchFamily="18" charset="0"/>
              <a:buNone/>
            </a:pPr>
            <a:r>
              <a:rPr lang="el-GR" sz="1200" smtClean="0">
                <a:latin typeface="Trebuchet MS" pitchFamily="34" charset="0"/>
              </a:rPr>
              <a:t>1. Οι διατάξεις του αρθρ. 1 και παρ. 1 του Ν.Δ/τος 1024/1971 (Α’ 232) εφαρμόζονται και επί γηπέδων, κειμένων εκτός σχεδίου πόλεως και εκτός ορίων οικισμών, επί των οποίων έχουν ανεγερθεί οικοδομήματα μέχρι την 28-7-2011, υπό την επιφύλαξη των οριζομένων στις διατάξεις του άρθρου 1 του  παρόντος νόμου.</a:t>
            </a:r>
          </a:p>
          <a:p>
            <a:pPr marL="0" indent="0">
              <a:buFont typeface="Georgia" pitchFamily="18" charset="0"/>
              <a:buNone/>
            </a:pPr>
            <a:r>
              <a:rPr lang="el-GR" sz="1200" smtClean="0">
                <a:latin typeface="Trebuchet MS" pitchFamily="34" charset="0"/>
              </a:rPr>
              <a:t>Η ανέγερση των οικοδομών μέχρι την 28-7-2011 αποδεικνύεται από αεροφωτογραφίες λήψεως μέχρι την ημερομηνία αυτή και βεβαιώνεται από τον μηχανικό κατά τις διατάξεις του παρόντος.</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2. Στην περίπτωση της ανωτέρω παραγράφου επί πλειόνων συνιδιοκτητών του γηπέδου την υπαγωγή στις διατάξεις του παρόντος μπορεί να ζητήσει και ένας εκ των συνιδιοκτητών για τα αυθαίρετα κτίσματα που έχει ανεγείρει, εφ’ όσον μαζί με τα λοιπά δικαιολογητικά υποβάλλει και συμβολαιογραφικό προσύμφωνο συστάσεως διηρημένων ιδιοκτησιών και διανομής, στο οποίο περιγράφεται ότι θα περιέλθει ή θα περιέλθουν στην κυριότητά του τα αυθαίρετα κτίσματα που έχει ανεγείρει.</a:t>
            </a:r>
          </a:p>
          <a:p>
            <a:pPr marL="0" indent="0">
              <a:buFont typeface="Georgia" pitchFamily="18" charset="0"/>
              <a:buNone/>
            </a:pPr>
            <a:r>
              <a:rPr lang="el-GR" sz="1200" smtClean="0">
                <a:latin typeface="Trebuchet MS" pitchFamily="34" charset="0"/>
              </a:rPr>
              <a:t>Στο προσύμφωνο αυτό προσαρτάται αεροφωτογραφία λήψεως προ της 28-7-2011 και το τοπογραφικό διάγραμμα, στο οποίο αποτυπώνονται οι κατασκευές καθώς και το περίγραμμα αυτών.</a:t>
            </a:r>
          </a:p>
          <a:p>
            <a:pPr marL="0" indent="0">
              <a:buFont typeface="Georgia" pitchFamily="18" charset="0"/>
              <a:buNone/>
            </a:pPr>
            <a:r>
              <a:rPr lang="el-GR" sz="1200" smtClean="0">
                <a:latin typeface="Trebuchet MS" pitchFamily="34" charset="0"/>
              </a:rPr>
              <a:t>Η οριστική σύσταση διηρημένων ιδιοκτησιών και ο ορισμός των τμημάτων αποκλειστικής χρήσης καταρτίζεται μετά την ολοσχερή εξόφληση του ενιαίου ειδικού προστίμου ή την καταβολή ποσοστού 30% του συνολικού ποσού του ενιαίου ειδικού προστίμου, στην περίπτωση των αυθαιρέτων κατασκευών, κατά τις διατάξεις του παρόντος.</a:t>
            </a:r>
          </a:p>
          <a:p>
            <a:pPr marL="0" indent="0">
              <a:buFont typeface="Georgia" pitchFamily="18" charset="0"/>
              <a:buNone/>
            </a:pPr>
            <a:r>
              <a:rPr lang="el-GR" sz="800" smtClean="0"/>
              <a:t> </a:t>
            </a:r>
          </a:p>
          <a:p>
            <a:pPr marL="0" indent="0">
              <a:buFont typeface="Georgia" pitchFamily="18" charset="0"/>
              <a:buNone/>
            </a:pPr>
            <a:r>
              <a:rPr lang="el-GR" sz="1200" b="1" i="1" smtClean="0">
                <a:latin typeface="Trebuchet MS" pitchFamily="34" charset="0"/>
              </a:rPr>
              <a:t>Δεν προβλέπεται στις διατάξεις του νόμου περιορισμός ως προς το χρόνο σύνταξης του συμβολαιογραφικού προσυμφώνου, δηλ. αυτό μπορεί να έχει συνταχθεί είτε προ, είτε μετά την ισχύ του ν. 4178/13, αλλά σε κάθε περίπτωση θα πρέπει να αναφέρονται οι προϋποθέσεις της διάταξης.</a:t>
            </a:r>
          </a:p>
          <a:p>
            <a:pPr marL="0" indent="0">
              <a:buFont typeface="Georgia" pitchFamily="18" charset="0"/>
              <a:buNone/>
            </a:pPr>
            <a:endParaRPr lang="el-GR" sz="1200" b="1" i="1" smtClean="0">
              <a:latin typeface="Trebuchet MS" pitchFamily="34" charset="0"/>
            </a:endParaRP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2 - Θέση περιεχομένου"/>
          <p:cNvSpPr>
            <a:spLocks noGrp="1"/>
          </p:cNvSpPr>
          <p:nvPr>
            <p:ph idx="1"/>
          </p:nvPr>
        </p:nvSpPr>
        <p:spPr>
          <a:xfrm>
            <a:off x="323850" y="1054100"/>
            <a:ext cx="8351838" cy="5688013"/>
          </a:xfrm>
        </p:spPr>
        <p:txBody>
          <a:bodyPr/>
          <a:lstStyle/>
          <a:p>
            <a:pPr marL="0" indent="0">
              <a:buFont typeface="Georgia" pitchFamily="18" charset="0"/>
              <a:buNone/>
            </a:pPr>
            <a:r>
              <a:rPr lang="el-GR" sz="1200" smtClean="0">
                <a:latin typeface="Trebuchet MS" pitchFamily="34" charset="0"/>
              </a:rPr>
              <a:t>3. Συνιδιοκτήτες τουλάχιστο κατά 65% του γηπέδου, επί του οποίου έχουν ανεγερθεί αυτοτελή οικοδομήματα, με την επιφύλαξη της παρ.1 του παρόντος άρθρου δύνανται να ζητήσουν με αγωγή την σύσταση διηρημένων ιδιοκτησιών κατά την έννοια του άρθρου 1 της παρ. 1 του Ν.Δ/τος 1024/1971 (Α’ 232).Προς τούτο καταθέτουν για την σύνταξη σχετικής πράξεως: </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α) τοπογραφικό διάγραμμα του γηπέδου επί του οποίου αποτυπώνεται το περίγραμμα των υφισταμένων οικοδομημάτων,</a:t>
            </a:r>
          </a:p>
          <a:p>
            <a:pPr marL="0" indent="0">
              <a:buFont typeface="Georgia" pitchFamily="18" charset="0"/>
              <a:buNone/>
            </a:pPr>
            <a:r>
              <a:rPr lang="el-GR" sz="1200" smtClean="0">
                <a:latin typeface="Trebuchet MS" pitchFamily="34" charset="0"/>
              </a:rPr>
              <a:t>β) σχέδιο της συστάσεως διηρημένων ιδιοκτησιών και κανονισμού σχέσεως συνιδιοκτητών με περιγραφή των ιδιοκτησιών που θα δημιουργηθούν,</a:t>
            </a:r>
          </a:p>
          <a:p>
            <a:pPr marL="0" indent="0">
              <a:buFont typeface="Georgia" pitchFamily="18" charset="0"/>
              <a:buNone/>
            </a:pPr>
            <a:r>
              <a:rPr lang="el-GR" sz="1200" smtClean="0">
                <a:latin typeface="Trebuchet MS" pitchFamily="34" charset="0"/>
              </a:rPr>
              <a:t>γ) σχέδιο διανομής των διηρημένων ιδιοκτησιών, στο οποίο θα προβλέπεται η εις ένα έκαστον των συνιδιοκτητών, συμπεριλαμβανομένων και των υπολειπομένων περιερχομένη διηρημένη ιδιοκτησία,</a:t>
            </a:r>
          </a:p>
          <a:p>
            <a:pPr marL="0" indent="0">
              <a:buFont typeface="Georgia" pitchFamily="18" charset="0"/>
              <a:buNone/>
            </a:pPr>
            <a:r>
              <a:rPr lang="el-GR" sz="1200" smtClean="0">
                <a:latin typeface="Trebuchet MS" pitchFamily="34" charset="0"/>
              </a:rPr>
              <a:t>δ) κάτοψη των υφισταμένων οικοδομημάτων, </a:t>
            </a:r>
          </a:p>
          <a:p>
            <a:pPr marL="0" indent="0">
              <a:buFont typeface="Georgia" pitchFamily="18" charset="0"/>
              <a:buNone/>
            </a:pPr>
            <a:r>
              <a:rPr lang="el-GR" sz="1200" smtClean="0">
                <a:latin typeface="Trebuchet MS" pitchFamily="34" charset="0"/>
              </a:rPr>
              <a:t>ε) πίνακα κατανομής των ποσοστών εξ αδιαιρέτου του κοινού γηπέδου στις χωριστές ιδιοκτησίες που θα δημιουργηθούν, με μνεία της αναλογίας των κοινοχρήστων δαπανών που θα βαρύνει κάθε χωριστή ιδιοκτησία, </a:t>
            </a:r>
          </a:p>
          <a:p>
            <a:pPr marL="0" indent="0">
              <a:buFont typeface="Georgia" pitchFamily="18" charset="0"/>
              <a:buNone/>
            </a:pPr>
            <a:r>
              <a:rPr lang="el-GR" sz="1200" smtClean="0">
                <a:latin typeface="Trebuchet MS" pitchFamily="34" charset="0"/>
              </a:rPr>
              <a:t>στ) έκθεση σχετικά με την αξία κάθε ιδιοκτησίας που θα περιέλθει στους συγκυρίους, συνολικά και για κάθε συγκύριο χωριστά και </a:t>
            </a:r>
          </a:p>
          <a:p>
            <a:pPr marL="0" indent="0">
              <a:buFont typeface="Georgia" pitchFamily="18" charset="0"/>
              <a:buNone/>
            </a:pPr>
            <a:r>
              <a:rPr lang="el-GR" sz="1200" smtClean="0">
                <a:latin typeface="Trebuchet MS" pitchFamily="34" charset="0"/>
              </a:rPr>
              <a:t>ζ) πιστοποιητικό ιδιοκτησίας και βαρών του ακινήτου.</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Η αγωγή εγείρεται ενώπιον του Μονομελούς Πρωτοδικείου της τοποθεσίας του γηπέδου και εφαρμόζονται αναλόγως οι διατάξεις του ν. 1562/1985 (Α’ 150). </a:t>
            </a:r>
          </a:p>
          <a:p>
            <a:pPr marL="0" indent="0">
              <a:buFont typeface="Georgia" pitchFamily="18" charset="0"/>
              <a:buNone/>
            </a:pPr>
            <a:r>
              <a:rPr lang="el-GR" sz="800" smtClean="0"/>
              <a:t> </a:t>
            </a:r>
          </a:p>
          <a:p>
            <a:pPr marL="0" indent="0">
              <a:buFont typeface="Georgia" pitchFamily="18" charset="0"/>
              <a:buNone/>
            </a:pPr>
            <a:r>
              <a:rPr lang="el-GR" sz="1200" b="1" i="1" smtClean="0">
                <a:latin typeface="Trebuchet MS" pitchFamily="34" charset="0"/>
              </a:rPr>
              <a:t>Η υπαγωγή στο ν. 4178/13 γίνεται μετά την κατάθεση της προβλεπόμενης αγωγής στο κατά τόπον αρμόδιο Μονομελές Πρωτοδικείο. Αντίγραφο αυτής εισάγεται στο πληροφοριακό σύστημα.</a:t>
            </a:r>
          </a:p>
          <a:p>
            <a:pPr marL="0" indent="0">
              <a:buFont typeface="Georgia" pitchFamily="18" charset="0"/>
              <a:buNone/>
            </a:pPr>
            <a:r>
              <a:rPr lang="el-GR" sz="1200" b="1" i="1" smtClean="0">
                <a:latin typeface="Trebuchet MS" pitchFamily="34" charset="0"/>
              </a:rPr>
              <a:t> </a:t>
            </a:r>
          </a:p>
          <a:p>
            <a:pPr marL="0" indent="0">
              <a:buFont typeface="Georgia" pitchFamily="18" charset="0"/>
              <a:buNone/>
            </a:pPr>
            <a:endParaRPr lang="el-GR" sz="1200" b="1" i="1" smtClean="0">
              <a:latin typeface="Trebuchet MS" pitchFamily="34" charset="0"/>
            </a:endParaRPr>
          </a:p>
          <a:p>
            <a:pPr marL="0" indent="0"/>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1 - Τίτλος"/>
          <p:cNvSpPr>
            <a:spLocks noGrp="1"/>
          </p:cNvSpPr>
          <p:nvPr>
            <p:ph type="title"/>
          </p:nvPr>
        </p:nvSpPr>
        <p:spPr>
          <a:xfrm>
            <a:off x="323850" y="765175"/>
            <a:ext cx="8362950" cy="1301750"/>
          </a:xfrm>
        </p:spPr>
        <p:txBody>
          <a:bodyPr/>
          <a:lstStyle/>
          <a:p>
            <a:r>
              <a:rPr lang="el-GR" sz="1600" b="1" smtClean="0">
                <a:latin typeface="Arial" charset="0"/>
              </a:rPr>
              <a:t>Άτυπη διανομή τμημάτων με κτίσματα γεωτεμαχίου.</a:t>
            </a:r>
            <a:br>
              <a:rPr lang="el-GR" sz="1600" b="1" smtClean="0">
                <a:latin typeface="Arial" charset="0"/>
              </a:rPr>
            </a:br>
            <a:r>
              <a:rPr lang="el-GR" sz="1600" b="1" smtClean="0">
                <a:latin typeface="Arial" charset="0"/>
              </a:rPr>
              <a:t>Κατά τον τίτλο οι ιδιοκτήτες κατέχουν ποσοστό % επί του ενιαίου γεωτεμαχίου.</a:t>
            </a:r>
            <a:br>
              <a:rPr lang="el-GR" sz="1600" b="1" smtClean="0">
                <a:latin typeface="Arial" charset="0"/>
              </a:rPr>
            </a:br>
            <a:r>
              <a:rPr lang="el-GR" sz="1600" b="1" smtClean="0">
                <a:latin typeface="Arial" charset="0"/>
              </a:rPr>
              <a:t/>
            </a:r>
            <a:br>
              <a:rPr lang="el-GR" sz="1600" b="1" smtClean="0">
                <a:latin typeface="Arial" charset="0"/>
              </a:rPr>
            </a:br>
            <a:r>
              <a:rPr lang="el-GR" sz="1600" b="1" smtClean="0">
                <a:latin typeface="Arial" charset="0"/>
              </a:rPr>
              <a:t>Με προσύμφωνο καταγράφονται οι διηρημένες ιδιοκτησίες – κάθε κτίσμα μία </a:t>
            </a:r>
            <a:r>
              <a:rPr lang="en-US" sz="1600" b="1" smtClean="0">
                <a:latin typeface="Arial" charset="0"/>
              </a:rPr>
              <a:t>“</a:t>
            </a:r>
            <a:r>
              <a:rPr lang="el-GR" sz="1600" b="1" smtClean="0">
                <a:latin typeface="Arial" charset="0"/>
              </a:rPr>
              <a:t>κάθετη ιδιοκτησία’’ – υποβάλλεται η υπαγωγή – καταρτίζεται η δικαιοπραξία</a:t>
            </a:r>
            <a:endParaRPr lang="el-GR" sz="1600" smtClean="0"/>
          </a:p>
        </p:txBody>
      </p:sp>
      <p:sp>
        <p:nvSpPr>
          <p:cNvPr id="4" name="3 - Θέση υποσέλιδου"/>
          <p:cNvSpPr>
            <a:spLocks noGrp="1"/>
          </p:cNvSpPr>
          <p:nvPr>
            <p:ph type="ftr" sz="quarter" idx="11"/>
          </p:nvPr>
        </p:nvSpPr>
        <p:spPr>
          <a:xfrm>
            <a:off x="5257800" y="595313"/>
            <a:ext cx="1325563" cy="457200"/>
          </a:xfrm>
        </p:spPr>
        <p:txBody>
          <a:bodyPr/>
          <a:lstStyle/>
          <a:p>
            <a:pPr>
              <a:defRPr/>
            </a:pPr>
            <a:r>
              <a:rPr lang="el-GR" smtClean="0"/>
              <a:t>Κων/νος Δ. Καρατσώλης.</a:t>
            </a:r>
            <a:endParaRPr lang="el-GR"/>
          </a:p>
        </p:txBody>
      </p:sp>
      <p:pic>
        <p:nvPicPr>
          <p:cNvPr id="35843" name="Picture 5" descr="kostas_10"/>
          <p:cNvPicPr>
            <a:picLocks noGrp="1" noChangeAspect="1" noChangeArrowheads="1"/>
          </p:cNvPicPr>
          <p:nvPr>
            <p:ph idx="1"/>
          </p:nvPr>
        </p:nvPicPr>
        <p:blipFill>
          <a:blip r:embed="rId2" cstate="print"/>
          <a:srcRect t="21858" b="3761"/>
          <a:stretch>
            <a:fillRect/>
          </a:stretch>
        </p:blipFill>
        <p:spPr>
          <a:xfrm>
            <a:off x="520700" y="2249488"/>
            <a:ext cx="8102600" cy="432435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2 - Θέση περιεχομένου"/>
          <p:cNvSpPr>
            <a:spLocks noGrp="1"/>
          </p:cNvSpPr>
          <p:nvPr>
            <p:ph idx="1"/>
          </p:nvPr>
        </p:nvSpPr>
        <p:spPr>
          <a:xfrm>
            <a:off x="468313" y="981075"/>
            <a:ext cx="8229600" cy="5592763"/>
          </a:xfrm>
        </p:spPr>
        <p:txBody>
          <a:bodyPr/>
          <a:lstStyle/>
          <a:p>
            <a:pPr marL="0" indent="0">
              <a:buFont typeface="Georgia" pitchFamily="18" charset="0"/>
              <a:buNone/>
            </a:pPr>
            <a:r>
              <a:rPr lang="el-GR" sz="1400" smtClean="0">
                <a:latin typeface="Trebuchet MS" pitchFamily="34" charset="0"/>
              </a:rPr>
              <a:t>4. Με προεδρικό διάταγμα μετά από πρόταση του Υπουργού Περιβάλλοντος Ενέργειας και Κλιματικής Αλλαγής δύναται να εφαρμόζονται οι διατάξεις του αρθρ. 1 και παρ. 1 του Ν.Δ/τος 1024/1971 (Α’ 232) επί γηπέδων, κειμένων εκτός σχεδίου πόλεως και εκτός ορίων οικισμών, ανεξαρτήτως αν έχουν ανεγερθεί οικοδομήματα μέχρι την 28-7-2011 εφόσον επιτρέπεται από τις κείμενες διατάξεις η διάσπαση όγκου του κτιρίου. Με το Προεδρικό Διάταγμα δύναται να καθορίζονται :</a:t>
            </a:r>
            <a:endParaRPr lang="en-US" sz="1400" smtClean="0">
              <a:latin typeface="Trebuchet MS" pitchFamily="34" charset="0"/>
            </a:endParaRPr>
          </a:p>
          <a:p>
            <a:pPr marL="0" indent="0">
              <a:buFont typeface="Georgia" pitchFamily="18" charset="0"/>
              <a:buNone/>
            </a:pPr>
            <a:endParaRPr lang="el-GR" sz="1400" smtClean="0">
              <a:latin typeface="Trebuchet MS" pitchFamily="34" charset="0"/>
            </a:endParaRPr>
          </a:p>
          <a:p>
            <a:pPr marL="0" indent="0">
              <a:buFont typeface="Georgia" pitchFamily="18" charset="0"/>
              <a:buNone/>
            </a:pPr>
            <a:r>
              <a:rPr lang="el-GR" sz="1400" smtClean="0">
                <a:latin typeface="Trebuchet MS" pitchFamily="34" charset="0"/>
              </a:rPr>
              <a:t>α) </a:t>
            </a:r>
            <a:r>
              <a:rPr lang="en-US" sz="1400" smtClean="0">
                <a:latin typeface="Trebuchet MS" pitchFamily="34" charset="0"/>
              </a:rPr>
              <a:t>O</a:t>
            </a:r>
            <a:r>
              <a:rPr lang="el-GR" sz="1400" smtClean="0">
                <a:latin typeface="Trebuchet MS" pitchFamily="34" charset="0"/>
              </a:rPr>
              <a:t>ι γενικοί όροι και προϋποθέσεις καθώς και οι περιπτώσεις ειδικών περιοχών όπου δεν εφαρμόζεται η παρούσα διάταξη.</a:t>
            </a:r>
            <a:endParaRPr lang="en-US" sz="1400" smtClean="0">
              <a:latin typeface="Trebuchet MS" pitchFamily="34" charset="0"/>
            </a:endParaRPr>
          </a:p>
          <a:p>
            <a:pPr marL="0" indent="0">
              <a:buFont typeface="Georgia" pitchFamily="18" charset="0"/>
              <a:buNone/>
            </a:pPr>
            <a:endParaRPr lang="el-GR" sz="1400" smtClean="0">
              <a:latin typeface="Trebuchet MS" pitchFamily="34" charset="0"/>
            </a:endParaRPr>
          </a:p>
          <a:p>
            <a:pPr marL="0" indent="0">
              <a:buFont typeface="Georgia" pitchFamily="18" charset="0"/>
              <a:buNone/>
            </a:pPr>
            <a:r>
              <a:rPr lang="el-GR" sz="1400" smtClean="0">
                <a:latin typeface="Trebuchet MS" pitchFamily="34" charset="0"/>
              </a:rPr>
              <a:t>β)Η απαγόρευση οποιασδήποτε οικοδομικής εργασίας περίφραξης ή κατασκευής στο όριο των τμημάτων αποκλειστικής χρήσης καθώς και η καταγραφή των επιτρεπόμενων κατασκευών και οικοδομικών εργασιών.</a:t>
            </a:r>
            <a:endParaRPr lang="en-US" sz="1400" smtClean="0">
              <a:latin typeface="Trebuchet MS" pitchFamily="34" charset="0"/>
            </a:endParaRPr>
          </a:p>
          <a:p>
            <a:pPr marL="0" indent="0">
              <a:buFont typeface="Georgia" pitchFamily="18" charset="0"/>
              <a:buNone/>
            </a:pPr>
            <a:endParaRPr lang="el-GR" sz="1400" smtClean="0">
              <a:latin typeface="Trebuchet MS" pitchFamily="34" charset="0"/>
            </a:endParaRPr>
          </a:p>
          <a:p>
            <a:pPr marL="0" indent="0">
              <a:buFont typeface="Georgia" pitchFamily="18" charset="0"/>
              <a:buNone/>
            </a:pPr>
            <a:r>
              <a:rPr lang="el-GR" sz="1400" smtClean="0">
                <a:latin typeface="Trebuchet MS" pitchFamily="34" charset="0"/>
              </a:rPr>
              <a:t>γ) Η μείωση του συντελεστή δόμησης αναλόγως της απόστασης των τμημάτων των κτιρίων που δημιουργούνται από τη διάσπαση.</a:t>
            </a:r>
            <a:endParaRPr lang="en-US" sz="1400" smtClean="0">
              <a:latin typeface="Trebuchet MS" pitchFamily="34" charset="0"/>
            </a:endParaRPr>
          </a:p>
          <a:p>
            <a:pPr marL="0" indent="0">
              <a:buFont typeface="Georgia" pitchFamily="18" charset="0"/>
              <a:buNone/>
            </a:pPr>
            <a:endParaRPr lang="el-GR" sz="1400" smtClean="0">
              <a:latin typeface="Trebuchet MS" pitchFamily="34" charset="0"/>
            </a:endParaRPr>
          </a:p>
          <a:p>
            <a:pPr marL="0" indent="0">
              <a:buFont typeface="Georgia" pitchFamily="18" charset="0"/>
              <a:buNone/>
            </a:pPr>
            <a:r>
              <a:rPr lang="el-GR" sz="1400" smtClean="0">
                <a:latin typeface="Trebuchet MS" pitchFamily="34" charset="0"/>
              </a:rPr>
              <a:t>δ) οι όροι δόμησης των ακινήτων αυτών, που υπάγονται στις διατάξεις του παρόντος άρθρου σε περίπτωση που υφίσταται υπόλοιπο συντελεστή δόμησης</a:t>
            </a:r>
            <a:endParaRPr lang="en-US" sz="1400" smtClean="0">
              <a:latin typeface="Trebuchet MS" pitchFamily="34" charset="0"/>
            </a:endParaRPr>
          </a:p>
          <a:p>
            <a:pPr marL="0" indent="0">
              <a:buFont typeface="Georgia" pitchFamily="18" charset="0"/>
              <a:buNone/>
            </a:pPr>
            <a:endParaRPr lang="el-GR" sz="1400" smtClean="0">
              <a:latin typeface="Trebuchet MS" pitchFamily="34" charset="0"/>
            </a:endParaRPr>
          </a:p>
          <a:p>
            <a:pPr marL="0" indent="0">
              <a:buFont typeface="Georgia" pitchFamily="18" charset="0"/>
              <a:buNone/>
            </a:pPr>
            <a:r>
              <a:rPr lang="el-GR" sz="1400" smtClean="0">
                <a:latin typeface="Trebuchet MS" pitchFamily="34" charset="0"/>
              </a:rPr>
              <a:t>ε) Κάθε σχετική λεπτομέρεια.</a:t>
            </a:r>
          </a:p>
          <a:p>
            <a:pPr marL="0" indent="0">
              <a:buFont typeface="Georgia" pitchFamily="18" charset="0"/>
              <a:buNone/>
            </a:pPr>
            <a:r>
              <a:rPr lang="el-GR" sz="1400" smtClean="0">
                <a:latin typeface="Trebuchet MS" pitchFamily="34" charset="0"/>
              </a:rPr>
              <a:t> </a:t>
            </a:r>
          </a:p>
          <a:p>
            <a:pPr marL="0" indent="0"/>
            <a:endParaRPr lang="el-GR" sz="1400" smtClean="0">
              <a:latin typeface="Trebuchet MS" pitchFamily="34" charset="0"/>
            </a:endParaRPr>
          </a:p>
          <a:p>
            <a:pPr marL="0" indent="0"/>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2 - Θέση περιεχομένου"/>
          <p:cNvSpPr>
            <a:spLocks noGrp="1"/>
          </p:cNvSpPr>
          <p:nvPr>
            <p:ph idx="1"/>
          </p:nvPr>
        </p:nvSpPr>
        <p:spPr>
          <a:xfrm>
            <a:off x="468313" y="981075"/>
            <a:ext cx="8229600" cy="4324350"/>
          </a:xfrm>
        </p:spPr>
        <p:txBody>
          <a:bodyPr/>
          <a:lstStyle/>
          <a:p>
            <a:pPr marL="0" indent="0">
              <a:buFont typeface="Georgia" pitchFamily="18" charset="0"/>
              <a:buNone/>
            </a:pPr>
            <a:r>
              <a:rPr lang="el-GR" sz="1400" b="1" smtClean="0">
                <a:solidFill>
                  <a:schemeClr val="tx2"/>
                </a:solidFill>
                <a:latin typeface="Trebuchet MS" pitchFamily="34" charset="0"/>
              </a:rPr>
              <a:t>Άρθρο 6</a:t>
            </a:r>
          </a:p>
          <a:p>
            <a:pPr marL="0" indent="0">
              <a:buFont typeface="Georgia" pitchFamily="18" charset="0"/>
              <a:buNone/>
            </a:pPr>
            <a:r>
              <a:rPr lang="el-GR" sz="1400" b="1" smtClean="0">
                <a:solidFill>
                  <a:schemeClr val="tx2"/>
                </a:solidFill>
                <a:latin typeface="Trebuchet MS" pitchFamily="34" charset="0"/>
              </a:rPr>
              <a:t>Ποινές</a:t>
            </a:r>
            <a:endParaRPr lang="en-US" sz="1400" b="1" smtClean="0">
              <a:solidFill>
                <a:schemeClr val="tx2"/>
              </a:solidFill>
              <a:latin typeface="Trebuchet MS" pitchFamily="34" charset="0"/>
            </a:endParaRPr>
          </a:p>
          <a:p>
            <a:pPr marL="0" indent="0">
              <a:buFont typeface="Georgia" pitchFamily="18" charset="0"/>
              <a:buNone/>
            </a:pPr>
            <a:endParaRPr lang="en-US" sz="1400" b="1" smtClean="0">
              <a:solidFill>
                <a:schemeClr val="tx2"/>
              </a:solidFill>
              <a:latin typeface="Trebuchet MS" pitchFamily="34" charset="0"/>
            </a:endParaRPr>
          </a:p>
          <a:p>
            <a:pPr marL="0" indent="0">
              <a:buFont typeface="Georgia" pitchFamily="18" charset="0"/>
              <a:buNone/>
            </a:pPr>
            <a:endParaRPr lang="el-GR" sz="800" smtClean="0"/>
          </a:p>
          <a:p>
            <a:pPr marL="0" indent="0">
              <a:buFont typeface="Georgia" pitchFamily="18" charset="0"/>
              <a:buNone/>
            </a:pPr>
            <a:r>
              <a:rPr lang="el-GR" sz="1200" smtClean="0">
                <a:latin typeface="Trebuchet MS" pitchFamily="34" charset="0"/>
              </a:rPr>
              <a:t>1. Οι συμβολαιογράφοι που συντάσσουν συμβόλαια, οι δικαιοπρακτούντες, οι μεσίτες που μεσολαβούν, οι δικηγόροι που παρίστανται στη σύνταξη συμβολαίων, οι υποθηκοφύλακες ή οι προϊστάμενοι των κτηματολογικών γραφείων που μεταγράφουν αυτά, εφ’ όσον δεν έχει επισυναφθεί η δήλωση και η βεβαίωση της παραγράφου 1 του άρθρου 3 καθώς και οι μηχανικοί που χορήγησαν ανακριβή βεβαίωση, τιμωρούνται με ποινή φυλάκισης τουλάχιστον έξι μηνών και χρηματική ποινή από 30.000 μέχρι 100.000 ευρώ, ανάλογα με την αξία της αυθαίρετης κατασκευής.</a:t>
            </a:r>
          </a:p>
          <a:p>
            <a:pPr marL="0" indent="0">
              <a:buFont typeface="Georgia" pitchFamily="18" charset="0"/>
              <a:buNone/>
            </a:pPr>
            <a:endParaRPr lang="el-GR"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2. Στους μηχανικούς της προηγούμενης παραγράφου, ανεξάρτητα από την ποινική τους δίωξη, επιβάλλεται και προσωρινή ή οριστική απαγόρευση άσκησης του επαγγέλματος από τα αρμόδια πειθαρχικά όργανα του φορέα που είναι μέλη, ανάλογα με τη βαρύτητα της παράβασης. Με κοινή απόφαση των Υπουργών Περιβάλλοντος, Ενέργειας και Κλιματικής Αλλαγής και Υποδομών, Μεταφορών και Δικτύων, ρυθμίζεται η διαδικασία επιβολής της διοικητικής ποινής και κάθε σχετική λεπτομέρεια.</a:t>
            </a:r>
          </a:p>
          <a:p>
            <a:pPr marL="0" indent="0">
              <a:buFont typeface="Georgia" pitchFamily="18" charset="0"/>
              <a:buNone/>
            </a:pPr>
            <a:endParaRPr lang="el-GR"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3. Ειδικά στις περιπτώσεις υπαγωγής στον παρόντα νόμο ή μεταβίβασης αυτοτελών νέων αυθαιρέτων κτισμάτων χωρίς την έκδοση άδειας, μετά τη δημοσίευση του παρόντος, που κατασκευάστηκαν μετά την 28.07.2011, στον αρμόδιο για την υπαγωγή ή την έκδοση βεβαίωσης Μηχανικό επιβάλλεται με την οριστική παύση άδειας ασκήσεως επαγγέλματος μετά από απόφαση του αρμοδίου οργάνου του Τ.Ε.Ε και με διαγραφή από οποιοδήποτε Μητρώο επαγγέλματος Μηχανικού μετά από απόφαση του Ειδικού Γραμματέα Επιθεωρητών Περιβάλλοντος του ΥΠΕΚΑ.</a:t>
            </a:r>
          </a:p>
          <a:p>
            <a:pPr marL="0" indent="0">
              <a:buFont typeface="Georgia" pitchFamily="18" charset="0"/>
              <a:buNone/>
            </a:pPr>
            <a:r>
              <a:rPr lang="el-GR" sz="1200" smtClean="0">
                <a:latin typeface="Trebuchet MS" pitchFamily="34" charset="0"/>
              </a:rPr>
              <a:t> </a:t>
            </a:r>
          </a:p>
          <a:p>
            <a:pPr marL="0" indent="0">
              <a:buFont typeface="Georgia" pitchFamily="18" charset="0"/>
              <a:buNone/>
            </a:pPr>
            <a:endParaRPr lang="el-GR" sz="1200" smtClean="0">
              <a:latin typeface="Trebuchet MS" pitchFamily="34" charset="0"/>
            </a:endParaRP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2 - Θέση περιεχομένου"/>
          <p:cNvSpPr>
            <a:spLocks noGrp="1"/>
          </p:cNvSpPr>
          <p:nvPr>
            <p:ph idx="1"/>
          </p:nvPr>
        </p:nvSpPr>
        <p:spPr/>
        <p:txBody>
          <a:bodyPr/>
          <a:lstStyle/>
          <a:p>
            <a:pPr marL="0" indent="0" algn="just" eaLnBrk="1" hangingPunct="1">
              <a:buFont typeface="Georgia" pitchFamily="18" charset="0"/>
              <a:buNone/>
            </a:pPr>
            <a:r>
              <a:rPr lang="el-GR" sz="1400" dirty="0" smtClean="0">
                <a:latin typeface="Trebuchet MS" pitchFamily="34" charset="0"/>
              </a:rPr>
              <a:t>Για την  </a:t>
            </a:r>
            <a:r>
              <a:rPr lang="el-GR" sz="1400" b="1" dirty="0" smtClean="0">
                <a:latin typeface="Trebuchet MS" pitchFamily="34" charset="0"/>
              </a:rPr>
              <a:t>αντικειμενική παραβίαση ενός καθήκοντος επιμελείας</a:t>
            </a:r>
            <a:r>
              <a:rPr lang="el-GR" sz="1400" dirty="0" smtClean="0">
                <a:latin typeface="Trebuchet MS" pitchFamily="34" charset="0"/>
              </a:rPr>
              <a:t> θα πρέπει κάθε φορά να αποδεικνύεται και αιτιώδης σύνδεσμος μεταξύ αυτής (της παραβίασης)  και του ζημιογόνου αποτελέσματος.</a:t>
            </a:r>
          </a:p>
          <a:p>
            <a:pPr marL="0" indent="0" algn="just" eaLnBrk="1" hangingPunct="1">
              <a:buFont typeface="Georgia" pitchFamily="18" charset="0"/>
              <a:buNone/>
            </a:pPr>
            <a:endParaRPr lang="el-GR" sz="1400" dirty="0" smtClean="0">
              <a:latin typeface="Trebuchet MS" pitchFamily="34" charset="0"/>
            </a:endParaRPr>
          </a:p>
          <a:p>
            <a:pPr marL="0" indent="0" algn="just" eaLnBrk="1" hangingPunct="1">
              <a:buFont typeface="Georgia" pitchFamily="18" charset="0"/>
              <a:buNone/>
            </a:pPr>
            <a:r>
              <a:rPr lang="el-GR" sz="1400" dirty="0" smtClean="0">
                <a:latin typeface="Trebuchet MS" pitchFamily="34" charset="0"/>
              </a:rPr>
              <a:t>Τέτοιους αντικειμενικούς κανόνες επιμελείας, η παραβίαση των οποίων (επίσης σε αντικειμενικό επίπεδο) αποτελεί κατά νόμο άλλα και  λογικά ουσιώδη προϋπόθεση για την θεμελίωση ευθύνης μηχανικού, αποτελούν και οι περιλαμβανόμενοι σε διατάξεις νόμων, οι οποίοι ρυθμίζουν τις προδιαγραφές για τη σύνταξη και την εκπόνηση μελετών και υπηρεσιών Μηχανικού.</a:t>
            </a:r>
          </a:p>
          <a:p>
            <a:pPr marL="0" indent="0" algn="just" eaLnBrk="1" hangingPunct="1">
              <a:buFont typeface="Georgia" pitchFamily="18" charset="0"/>
              <a:buNone/>
            </a:pPr>
            <a:endParaRPr lang="el-GR" sz="1400" dirty="0" smtClean="0">
              <a:latin typeface="Trebuchet MS" pitchFamily="34" charset="0"/>
            </a:endParaRPr>
          </a:p>
          <a:p>
            <a:pPr marL="0" indent="0" algn="just" eaLnBrk="1" hangingPunct="1">
              <a:buFont typeface="Georgia" pitchFamily="18" charset="0"/>
              <a:buNone/>
            </a:pPr>
            <a:r>
              <a:rPr lang="el-GR" sz="1400" dirty="0" smtClean="0">
                <a:latin typeface="Trebuchet MS" pitchFamily="34" charset="0"/>
              </a:rPr>
              <a:t> Η διάκριση των προδιαγραφών και των  υποχρεώσεων του μηχανικού προκύπτει από την παράθεση των διατάξεων που αναφέρονται στην υποχρέωση για την παρεχόμενη υπηρεσία ή εκπόνηση μελέτης.</a:t>
            </a:r>
          </a:p>
          <a:p>
            <a:pPr marL="0" indent="0" algn="just" eaLnBrk="1" hangingPunct="1">
              <a:buFont typeface="Georgia" pitchFamily="18" charset="0"/>
              <a:buNone/>
            </a:pPr>
            <a:endParaRPr lang="el-GR" sz="1400" dirty="0" smtClean="0">
              <a:latin typeface="Trebuchet MS" pitchFamily="34" charset="0"/>
            </a:endParaRPr>
          </a:p>
          <a:p>
            <a:pPr marL="0" indent="0" algn="just" eaLnBrk="1" hangingPunct="1">
              <a:buFont typeface="Georgia" pitchFamily="18" charset="0"/>
              <a:buNone/>
            </a:pPr>
            <a:endParaRPr lang="el-GR" sz="800" dirty="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1 - Τίτλος"/>
          <p:cNvSpPr>
            <a:spLocks noGrp="1"/>
          </p:cNvSpPr>
          <p:nvPr>
            <p:ph type="title"/>
          </p:nvPr>
        </p:nvSpPr>
        <p:spPr/>
        <p:txBody>
          <a:bodyPr/>
          <a:lstStyle/>
          <a:p>
            <a:r>
              <a:rPr lang="el-GR" sz="1600" b="1" smtClean="0"/>
              <a:t>Δήλωση Ν.651/1977</a:t>
            </a:r>
          </a:p>
        </p:txBody>
      </p:sp>
      <p:sp>
        <p:nvSpPr>
          <p:cNvPr id="39938" name="2 - Θέση περιεχομένου"/>
          <p:cNvSpPr>
            <a:spLocks noGrp="1"/>
          </p:cNvSpPr>
          <p:nvPr>
            <p:ph idx="1"/>
          </p:nvPr>
        </p:nvSpPr>
        <p:spPr/>
        <p:txBody>
          <a:bodyPr/>
          <a:lstStyle/>
          <a:p>
            <a:pPr marL="0" indent="0">
              <a:buFont typeface="Georgia" pitchFamily="18" charset="0"/>
              <a:buNone/>
            </a:pPr>
            <a:r>
              <a:rPr lang="el-GR" sz="1600" smtClean="0">
                <a:latin typeface="Trebuchet MS" pitchFamily="34" charset="0"/>
              </a:rPr>
              <a:t>Σύμφωνα με τη διάταξη του άρθρου 5 παρ. 1 Ν. 651/1977 </a:t>
            </a:r>
            <a:r>
              <a:rPr lang="el-GR" sz="1600" i="1" smtClean="0">
                <a:latin typeface="Trebuchet MS" pitchFamily="34" charset="0"/>
              </a:rPr>
              <a:t>«...εις πάσαν δικαιοπραξίαν έχουσαν ως αντικείμενον μεταβίβασιν λόγω πωλήσεως οικοπέδου ή αγροτεμαχίου μετά ή άνευ κτισμάτων επισυνάπτεται εις το πωλητήριον συμβόλαιον τοπογραφικόν διάγραμμα, υπογραφόμενον υπό των συμβαλλομένων και του συντάσσοντος τούτο μηχανικού ή υπομηχανικού εις το οποίον αναγράφονται τα μήκη των πλευρών, τα όρια προς τους όμορους ιδιοκτησίας, τα ονόματα των γνωστών ιδιοκτητών των ως και το εμβαδόν του πωλουμένου ακινήτου. ………………………………………………εάν ο συντάξας το διάγραμμα και οι συμβαλλόμενοι δηλούν ή βεβαιούν, εν γνώσει, ψευδή ως προς τα ανωτέρω γεγονότα, </a:t>
            </a:r>
            <a:r>
              <a:rPr lang="el-GR" sz="1600" b="1" i="1" smtClean="0">
                <a:latin typeface="Trebuchet MS" pitchFamily="34" charset="0"/>
              </a:rPr>
              <a:t>τιμωρούνται με την ποινήν του άρθρου 2 του Ν.Δ. 105/1969..» (ήδη άρθρο 22 παρ. 6 Ν. 1599/86</a:t>
            </a:r>
            <a:r>
              <a:rPr lang="el-GR" sz="1600" i="1" smtClean="0">
                <a:latin typeface="Trebuchet MS" pitchFamily="34" charset="0"/>
              </a:rPr>
              <a:t>), ενώ σύμφωνα με τη παράγραφο 3 του ίδιου άρθρου 5 του Ν. 651/1977 «Ο κατά παράβασιν της διατάξεως ταύτης συντάσσων συμβόλαιον συμβολαιογράφος υπέχει την κατά τας κειμένας διατάξεις πειθαρχικήν ευθύνην ..».</a:t>
            </a:r>
            <a:r>
              <a:rPr lang="el-GR" sz="800" i="1" smtClean="0"/>
              <a:t> </a:t>
            </a:r>
          </a:p>
          <a:p>
            <a:pPr marL="0" indent="0"/>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2 - Θέση περιεχομένου"/>
          <p:cNvSpPr>
            <a:spLocks noGrp="1"/>
          </p:cNvSpPr>
          <p:nvPr>
            <p:ph idx="1"/>
          </p:nvPr>
        </p:nvSpPr>
        <p:spPr/>
        <p:txBody>
          <a:bodyPr/>
          <a:lstStyle/>
          <a:p>
            <a:pPr eaLnBrk="1" hangingPunct="1">
              <a:buFont typeface="Georgia" pitchFamily="18" charset="0"/>
              <a:buNone/>
            </a:pPr>
            <a:r>
              <a:rPr lang="el-GR" sz="1600" smtClean="0">
                <a:latin typeface="Trebuchet MS" pitchFamily="34" charset="0"/>
              </a:rPr>
              <a:t>Από τη συστηματική ερμηνεία των διατάξεων του Ν.651/1977 προκύπτουν τα εξής </a:t>
            </a:r>
            <a:r>
              <a:rPr lang="en-US" sz="1600" smtClean="0">
                <a:latin typeface="Trebuchet MS" pitchFamily="34" charset="0"/>
              </a:rPr>
              <a:t>:</a:t>
            </a:r>
          </a:p>
          <a:p>
            <a:pPr eaLnBrk="1" hangingPunct="1">
              <a:buFont typeface="Georgia" pitchFamily="18" charset="0"/>
              <a:buNone/>
            </a:pPr>
            <a:endParaRPr lang="el-GR" sz="1600" smtClean="0">
              <a:latin typeface="Trebuchet MS" pitchFamily="34" charset="0"/>
            </a:endParaRPr>
          </a:p>
          <a:p>
            <a:pPr eaLnBrk="1" hangingPunct="1">
              <a:buFont typeface="Georgia" pitchFamily="18" charset="0"/>
              <a:buNone/>
            </a:pPr>
            <a:r>
              <a:rPr lang="el-GR" sz="1600" smtClean="0">
                <a:latin typeface="Trebuchet MS" pitchFamily="34" charset="0"/>
              </a:rPr>
              <a:t>    Στην έννοια των </a:t>
            </a:r>
            <a:r>
              <a:rPr lang="en-US" sz="1600" smtClean="0">
                <a:latin typeface="Trebuchet MS" pitchFamily="34" charset="0"/>
              </a:rPr>
              <a:t>“</a:t>
            </a:r>
            <a:r>
              <a:rPr lang="el-GR" sz="1600" smtClean="0">
                <a:latin typeface="Trebuchet MS" pitchFamily="34" charset="0"/>
              </a:rPr>
              <a:t>πολεοδομικών διατάξεων</a:t>
            </a:r>
            <a:r>
              <a:rPr lang="en-US" sz="1600" smtClean="0">
                <a:latin typeface="Trebuchet MS" pitchFamily="34" charset="0"/>
              </a:rPr>
              <a:t>”</a:t>
            </a:r>
            <a:r>
              <a:rPr lang="el-GR" sz="1600" smtClean="0">
                <a:latin typeface="Trebuchet MS" pitchFamily="34" charset="0"/>
              </a:rPr>
              <a:t> οι οποίες έχουν καταχωριστεί  στον Κώδικα Πολεοδομικής Νομοθεσίας προφανώς και δεν συμπεριλαμβάνονται άλλες προστατευτικές του περιβάλλοντος εν γένει διατάξεις οι οποίες βέβαια τυγχάνει να  σχετίζονται με το πλαίσιο οικοδομησιμότητας των ακινήτων.</a:t>
            </a:r>
          </a:p>
          <a:p>
            <a:pPr eaLnBrk="1" hangingPunct="1">
              <a:buFont typeface="Georgia" pitchFamily="18" charset="0"/>
              <a:buNone/>
            </a:pPr>
            <a:endParaRPr lang="el-GR" sz="1600" smtClean="0">
              <a:latin typeface="Trebuchet MS" pitchFamily="34" charset="0"/>
            </a:endParaRPr>
          </a:p>
          <a:p>
            <a:pPr eaLnBrk="1" hangingPunct="1">
              <a:buFont typeface="Georgia" pitchFamily="18" charset="0"/>
              <a:buNone/>
            </a:pPr>
            <a:r>
              <a:rPr lang="el-GR" sz="1600" smtClean="0">
                <a:latin typeface="Trebuchet MS" pitchFamily="34" charset="0"/>
              </a:rPr>
              <a:t>(Αρχαιολογία , Δασαρχείο)</a:t>
            </a: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2 - Θέση περιεχομένου"/>
          <p:cNvSpPr>
            <a:spLocks noGrp="1"/>
          </p:cNvSpPr>
          <p:nvPr>
            <p:ph idx="1"/>
          </p:nvPr>
        </p:nvSpPr>
        <p:spPr>
          <a:xfrm>
            <a:off x="479147" y="1996721"/>
            <a:ext cx="8269317" cy="3592519"/>
          </a:xfrm>
        </p:spPr>
        <p:txBody>
          <a:bodyPr/>
          <a:lstStyle/>
          <a:p>
            <a:pPr marL="0" indent="0" eaLnBrk="1" hangingPunct="1">
              <a:buFont typeface="Georgia" pitchFamily="18" charset="0"/>
              <a:buNone/>
            </a:pPr>
            <a:r>
              <a:rPr lang="el-GR" sz="1600" dirty="0" smtClean="0">
                <a:latin typeface="Trebuchet MS" pitchFamily="34" charset="0"/>
              </a:rPr>
              <a:t>Όπου ο νομοθέτης ήθελε να συμπεριλάβει στην υπεύθυνη δήλωση του Μηχανικού του Ν.651/1977 και άλλες προστατευτικές διατάξεις το έπραξε, αντιλαμβανόμενος  το κενό νόμου, όπως στην περίπτωση της παρ. 3 του άρθρου 3 του ν. 3481/2006 (Α΄ 162/2.8.2006). Συγκεκριμένα, με νομοθετική πρόβλεψη προστέθηκε στο άρθρο 5 εδάφιο που αφορούσε τις περιοχές που έχουν  κηρυχτεί υπό κτηματογράφηση το οποίο παραπέμπει στον Νόμο περί Κτηματολογίου(2664/1998).</a:t>
            </a:r>
          </a:p>
          <a:p>
            <a:pPr marL="0" indent="0" eaLnBrk="1" hangingPunct="1">
              <a:buFont typeface="Georgia" pitchFamily="18" charset="0"/>
              <a:buNone/>
            </a:pPr>
            <a:r>
              <a:rPr lang="el-GR" sz="1600" dirty="0" smtClean="0">
                <a:latin typeface="Trebuchet MS" pitchFamily="34" charset="0"/>
              </a:rPr>
              <a:t>Αντίθετα, δεν έπραξε το ίδιο με άλλες ισχύουσες διατάξεις περί Αρχαιολογίας , προστασίας δασών , δασικών εκτάσεων κτλ. </a:t>
            </a:r>
          </a:p>
          <a:p>
            <a:pPr marL="0" indent="0" eaLnBrk="1" hangingPunct="1">
              <a:buFont typeface="Georgia" pitchFamily="18" charset="0"/>
              <a:buNone/>
            </a:pPr>
            <a:endParaRPr lang="el-GR" sz="1600" dirty="0" smtClean="0">
              <a:latin typeface="Trebuchet MS" pitchFamily="34" charset="0"/>
            </a:endParaRPr>
          </a:p>
          <a:p>
            <a:pPr marL="0" indent="0" eaLnBrk="1" hangingPunct="1">
              <a:buFont typeface="Georgia" pitchFamily="18" charset="0"/>
              <a:buNone/>
            </a:pPr>
            <a:r>
              <a:rPr lang="en-US" sz="1600" dirty="0" smtClean="0">
                <a:latin typeface="Trebuchet MS" pitchFamily="34" charset="0"/>
              </a:rPr>
              <a:t>O</a:t>
            </a:r>
            <a:r>
              <a:rPr lang="el-GR" sz="1600" dirty="0" smtClean="0">
                <a:latin typeface="Trebuchet MS" pitchFamily="34" charset="0"/>
              </a:rPr>
              <a:t> νόμος είναι σαφής και δεν επιδέχεται άλλης ερμηνείας λόγω πιθανού κενού.</a:t>
            </a:r>
          </a:p>
          <a:p>
            <a:pPr marL="0" indent="0" eaLnBrk="1" hangingPunct="1">
              <a:buFont typeface="Georgia" pitchFamily="18" charset="0"/>
              <a:buNone/>
            </a:pPr>
            <a:endParaRPr lang="el-GR" sz="1600" dirty="0" smtClean="0">
              <a:latin typeface="Trebuchet MS" pitchFamily="34" charset="0"/>
            </a:endParaRPr>
          </a:p>
          <a:p>
            <a:pPr marL="0" indent="0">
              <a:buFont typeface="Georgia" pitchFamily="18" charset="0"/>
              <a:buNone/>
            </a:pPr>
            <a:endParaRPr lang="el-GR" sz="1600" dirty="0" smtClean="0">
              <a:latin typeface="Trebuchet MS" pitchFamily="34" charset="0"/>
            </a:endParaRP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2 - Θέση περιεχομένου"/>
          <p:cNvSpPr>
            <a:spLocks noGrp="1"/>
          </p:cNvSpPr>
          <p:nvPr>
            <p:ph idx="1"/>
          </p:nvPr>
        </p:nvSpPr>
        <p:spPr/>
        <p:txBody>
          <a:bodyPr/>
          <a:lstStyle/>
          <a:p>
            <a:pPr marL="0" indent="0" eaLnBrk="1" hangingPunct="1">
              <a:buFont typeface="Georgia" pitchFamily="18" charset="0"/>
              <a:buNone/>
            </a:pPr>
            <a:endParaRPr lang="el-GR" sz="1600" dirty="0" smtClean="0">
              <a:latin typeface="Trebuchet MS" pitchFamily="34" charset="0"/>
            </a:endParaRPr>
          </a:p>
          <a:p>
            <a:pPr marL="0" indent="0" eaLnBrk="1" hangingPunct="1">
              <a:buFont typeface="Georgia" pitchFamily="18" charset="0"/>
              <a:buNone/>
            </a:pPr>
            <a:r>
              <a:rPr lang="el-GR" sz="1600" dirty="0" smtClean="0">
                <a:latin typeface="Trebuchet MS" pitchFamily="34" charset="0"/>
              </a:rPr>
              <a:t>Αντικείμενο της δήλωσης του Ν.651/1977 δεν μπορούν να αποτελέσουν στοιχεία που αφορούν  στην  </a:t>
            </a:r>
            <a:r>
              <a:rPr lang="el-GR" sz="1600" dirty="0" err="1" smtClean="0">
                <a:latin typeface="Trebuchet MS" pitchFamily="34" charset="0"/>
              </a:rPr>
              <a:t>οικοδομησιμότητα</a:t>
            </a:r>
            <a:r>
              <a:rPr lang="el-GR" sz="1600" dirty="0" smtClean="0">
                <a:latin typeface="Trebuchet MS" pitchFamily="34" charset="0"/>
              </a:rPr>
              <a:t> ή όχι του ακινήτου που προέρχονται  αποκλειστικά από άλλες υπηρεσίες για λόγους δημοσίου συμφέροντος  πλην των πολεοδομικών γραφείων</a:t>
            </a:r>
            <a:r>
              <a:rPr lang="en-US" sz="1600" dirty="0" smtClean="0">
                <a:latin typeface="Trebuchet MS" pitchFamily="34" charset="0"/>
              </a:rPr>
              <a:t> (Y</a:t>
            </a:r>
            <a:r>
              <a:rPr lang="el-GR" sz="1600" dirty="0" smtClean="0">
                <a:latin typeface="Trebuchet MS" pitchFamily="34" charset="0"/>
              </a:rPr>
              <a:t>ΔΟΜ) υπό την μορφή διοικητικής πράξης  και φυσικά μόνο κατόπιν αιτήσεως.</a:t>
            </a:r>
          </a:p>
          <a:p>
            <a:pPr marL="0" indent="0">
              <a:buFont typeface="Georgia" pitchFamily="18" charset="0"/>
              <a:buNone/>
            </a:pPr>
            <a:endParaRPr lang="el-GR" sz="1600" dirty="0" smtClean="0">
              <a:latin typeface="Trebuchet MS" pitchFamily="34" charset="0"/>
            </a:endParaRP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1143000"/>
            <a:ext cx="8229600" cy="414338"/>
          </a:xfrm>
        </p:spPr>
        <p:txBody>
          <a:bodyPr/>
          <a:lstStyle/>
          <a:p>
            <a:r>
              <a:rPr lang="el-GR" sz="1800" smtClean="0"/>
              <a:t>Η σύγχρονη Αθήνα</a:t>
            </a:r>
          </a:p>
        </p:txBody>
      </p:sp>
      <p:sp>
        <p:nvSpPr>
          <p:cNvPr id="4" name="Footer Placeholder 3"/>
          <p:cNvSpPr>
            <a:spLocks noGrp="1"/>
          </p:cNvSpPr>
          <p:nvPr>
            <p:ph type="ftr" sz="quarter" idx="11"/>
          </p:nvPr>
        </p:nvSpPr>
        <p:spPr/>
        <p:txBody>
          <a:bodyPr/>
          <a:lstStyle/>
          <a:p>
            <a:pPr>
              <a:defRPr/>
            </a:pPr>
            <a:r>
              <a:rPr lang="el-GR" smtClean="0"/>
              <a:t>Κων/νος Δ. Καρατσώλης.</a:t>
            </a:r>
            <a:endParaRPr lang="el-GR"/>
          </a:p>
        </p:txBody>
      </p:sp>
      <p:pic>
        <p:nvPicPr>
          <p:cNvPr id="16387" name="5 - Θέση εικόνας" descr="DSC_0020.JPG"/>
          <p:cNvPicPr>
            <a:picLocks noGrp="1" noChangeAspect="1"/>
          </p:cNvPicPr>
          <p:nvPr>
            <p:ph idx="1"/>
          </p:nvPr>
        </p:nvPicPr>
        <p:blipFill>
          <a:blip r:embed="rId2" cstate="print"/>
          <a:srcRect l="5721" r="5721"/>
          <a:stretch>
            <a:fillRect/>
          </a:stretch>
        </p:blipFill>
        <p:spPr>
          <a:xfrm>
            <a:off x="1571625" y="1700213"/>
            <a:ext cx="5764213" cy="4324350"/>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a:xfrm>
            <a:off x="457200" y="1143000"/>
            <a:ext cx="8229600" cy="414338"/>
          </a:xfrm>
        </p:spPr>
        <p:txBody>
          <a:bodyPr/>
          <a:lstStyle/>
          <a:p>
            <a:r>
              <a:rPr lang="el-GR" sz="2000" smtClean="0"/>
              <a:t/>
            </a:r>
            <a:br>
              <a:rPr lang="el-GR" sz="2000" smtClean="0"/>
            </a:br>
            <a:r>
              <a:rPr lang="el-GR" sz="2000" b="1" smtClean="0"/>
              <a:t>Βεβαίωση – ευθύνες</a:t>
            </a:r>
          </a:p>
        </p:txBody>
      </p:sp>
      <p:sp>
        <p:nvSpPr>
          <p:cNvPr id="44034" name="Content Placeholder 2"/>
          <p:cNvSpPr>
            <a:spLocks noGrp="1"/>
          </p:cNvSpPr>
          <p:nvPr>
            <p:ph idx="1"/>
          </p:nvPr>
        </p:nvSpPr>
        <p:spPr/>
        <p:txBody>
          <a:bodyPr/>
          <a:lstStyle/>
          <a:p>
            <a:pPr marL="0" indent="0" algn="just">
              <a:buFont typeface="Georgia" pitchFamily="18" charset="0"/>
              <a:buNone/>
            </a:pPr>
            <a:r>
              <a:rPr lang="en-US" sz="1600" dirty="0" smtClean="0">
                <a:latin typeface="Trebuchet MS" pitchFamily="34" charset="0"/>
              </a:rPr>
              <a:t>H</a:t>
            </a:r>
            <a:r>
              <a:rPr lang="el-GR" sz="1600" dirty="0" smtClean="0">
                <a:latin typeface="Trebuchet MS" pitchFamily="34" charset="0"/>
              </a:rPr>
              <a:t> σχετική βεβαίωση προϋποθέτει την ύπαρξη πολεοδομικών σχεδίων.  Επίσης η ύπαρξη  πολεοδομικών σχεδίων θα πρέπει να ερμηνευτεί ότι αφορά στο σύνολο των εγκριμένων σχεδίων βάσει των οποίων το κράτος εξέδωσε άδεια για το υπό κρίση ακίνητο (Οικοδομική άδεια, νομιμοποιήσεις κτλ). </a:t>
            </a:r>
          </a:p>
          <a:p>
            <a:pPr marL="0" indent="0" algn="just">
              <a:buFont typeface="Georgia" pitchFamily="18" charset="0"/>
              <a:buNone/>
            </a:pPr>
            <a:endParaRPr lang="el-GR" sz="1600" dirty="0" smtClean="0">
              <a:latin typeface="Trebuchet MS" pitchFamily="34" charset="0"/>
            </a:endParaRPr>
          </a:p>
          <a:p>
            <a:pPr marL="0" indent="0" algn="just">
              <a:buFont typeface="Georgia" pitchFamily="18" charset="0"/>
              <a:buNone/>
            </a:pPr>
            <a:r>
              <a:rPr lang="el-GR" sz="1600" dirty="0" smtClean="0">
                <a:latin typeface="Trebuchet MS" pitchFamily="34" charset="0"/>
              </a:rPr>
              <a:t>Ο έλεγχος και η βεβαίωση του Μηχανικού, έγκειται στον έλεγχο των μετρητικών στοιχείων της αυτοψίας, ως αναφέρονται στο νόμο, σε σχέση με τα εγκεκριμένα σχέδια και στοιχεία των δημοσίων υπηρεσιών. </a:t>
            </a:r>
          </a:p>
        </p:txBody>
      </p:sp>
      <p:sp>
        <p:nvSpPr>
          <p:cNvPr id="4" name="Footer Placeholder 3"/>
          <p:cNvSpPr>
            <a:spLocks noGrp="1"/>
          </p:cNvSpPr>
          <p:nvPr>
            <p:ph type="ftr" sz="quarter" idx="11"/>
          </p:nvPr>
        </p:nvSpPr>
        <p:spPr/>
        <p:txBody>
          <a:bodyPr/>
          <a:lstStyle/>
          <a:p>
            <a:pPr>
              <a:defRPr/>
            </a:pPr>
            <a:r>
              <a:rPr lang="el-GR" dirty="0" smtClean="0"/>
              <a:t>Κων/νος Δ. </a:t>
            </a:r>
            <a:r>
              <a:rPr lang="el-GR" dirty="0" err="1" smtClean="0"/>
              <a:t>Καρατσώλης</a:t>
            </a:r>
            <a:r>
              <a:rPr lang="el-GR" dirty="0" smtClean="0"/>
              <a:t>.</a:t>
            </a:r>
            <a:endParaRPr lang="el-G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a:xfrm>
            <a:off x="457200" y="1888306"/>
            <a:ext cx="8229600" cy="5645150"/>
          </a:xfrm>
        </p:spPr>
        <p:txBody>
          <a:bodyPr/>
          <a:lstStyle/>
          <a:p>
            <a:pPr marL="0" indent="0" algn="just">
              <a:buFont typeface="Georgia" pitchFamily="18" charset="0"/>
              <a:buNone/>
            </a:pPr>
            <a:r>
              <a:rPr lang="en-US" sz="1600" dirty="0" smtClean="0">
                <a:latin typeface="Trebuchet MS" pitchFamily="34" charset="0"/>
              </a:rPr>
              <a:t>O</a:t>
            </a:r>
            <a:r>
              <a:rPr lang="el-GR" sz="1600" dirty="0" smtClean="0">
                <a:latin typeface="Trebuchet MS" pitchFamily="34" charset="0"/>
              </a:rPr>
              <a:t> Μηχανικός ζητά τα νομιμοποιητικά έγγραφα που προβλέπει ο νόμος, όπως πολεοδομικά σχέδια (εγκεκριμένα σχέδια, άδειες νομιμοποιήσεις, κτλ) από τον ιδιοκτήτη και βεβαιώνει (σύμφωνα με τα εγκεκριμένα σχέδια) ότι το μεταβιβαζόμενο ακίνητο ή  η αυτοτελής ιδιοκτησία (οριζόντια ή κάθετη), δεν υπάγεται σε καμία από τις περιπτώσεις του άρθρου 2 του Ν. 4</a:t>
            </a:r>
            <a:r>
              <a:rPr lang="en-US" sz="1600" dirty="0" smtClean="0">
                <a:latin typeface="Trebuchet MS" pitchFamily="34" charset="0"/>
              </a:rPr>
              <a:t>178</a:t>
            </a:r>
            <a:r>
              <a:rPr lang="el-GR" sz="1600" dirty="0" smtClean="0">
                <a:latin typeface="Trebuchet MS" pitchFamily="34" charset="0"/>
              </a:rPr>
              <a:t>/201</a:t>
            </a:r>
            <a:r>
              <a:rPr lang="en-US" sz="1600" dirty="0" smtClean="0">
                <a:latin typeface="Trebuchet MS" pitchFamily="34" charset="0"/>
              </a:rPr>
              <a:t>3</a:t>
            </a:r>
            <a:r>
              <a:rPr lang="el-GR" sz="1600" dirty="0" smtClean="0">
                <a:latin typeface="Trebuchet MS" pitchFamily="34" charset="0"/>
              </a:rPr>
              <a:t> και υφίσταται </a:t>
            </a:r>
            <a:r>
              <a:rPr lang="en-US" sz="1600" dirty="0" smtClean="0">
                <a:latin typeface="Trebuchet MS" pitchFamily="34" charset="0"/>
              </a:rPr>
              <a:t>“</a:t>
            </a:r>
            <a:r>
              <a:rPr lang="el-GR" sz="1600" dirty="0" smtClean="0">
                <a:latin typeface="Trebuchet MS" pitchFamily="34" charset="0"/>
              </a:rPr>
              <a:t>νομίμως</a:t>
            </a:r>
            <a:r>
              <a:rPr lang="en-US" sz="1600" dirty="0" smtClean="0">
                <a:latin typeface="Trebuchet MS" pitchFamily="34" charset="0"/>
              </a:rPr>
              <a:t>”</a:t>
            </a:r>
            <a:r>
              <a:rPr lang="el-GR" sz="1600" dirty="0" smtClean="0">
                <a:latin typeface="Trebuchet MS" pitchFamily="34" charset="0"/>
              </a:rPr>
              <a:t>.</a:t>
            </a:r>
          </a:p>
          <a:p>
            <a:pPr marL="0" indent="0" algn="just">
              <a:buFont typeface="Georgia" pitchFamily="18" charset="0"/>
              <a:buNone/>
            </a:pPr>
            <a:endParaRPr lang="el-GR" sz="1600" dirty="0" smtClean="0">
              <a:latin typeface="Trebuchet MS" pitchFamily="34" charset="0"/>
            </a:endParaRPr>
          </a:p>
          <a:p>
            <a:pPr marL="0" indent="0" algn="just">
              <a:buFont typeface="Georgia" pitchFamily="18" charset="0"/>
              <a:buNone/>
            </a:pPr>
            <a:r>
              <a:rPr lang="el-GR" sz="1600" dirty="0" smtClean="0">
                <a:latin typeface="Trebuchet MS" pitchFamily="34" charset="0"/>
              </a:rPr>
              <a:t>Στην περίπτωση έκδοσης διοικητικής πράξης  άδειας ή νομιμοποίησης  ή εξαίρεσης από την κατεδάφιση </a:t>
            </a:r>
            <a:r>
              <a:rPr lang="el-GR" sz="1600" dirty="0" err="1" smtClean="0">
                <a:latin typeface="Trebuchet MS" pitchFamily="34" charset="0"/>
              </a:rPr>
              <a:t>κ.ο.κ</a:t>
            </a:r>
            <a:r>
              <a:rPr lang="el-GR" sz="1600" dirty="0" smtClean="0">
                <a:latin typeface="Trebuchet MS" pitchFamily="34" charset="0"/>
              </a:rPr>
              <a:t> </a:t>
            </a:r>
            <a:r>
              <a:rPr lang="el-GR" sz="1600" b="1" dirty="0" smtClean="0">
                <a:latin typeface="Trebuchet MS" pitchFamily="34" charset="0"/>
              </a:rPr>
              <a:t>προφανώς η διοίκηση έχει ελέγξει το σύνολο των απαιτούμενων εγκρίσεων άλλων υπηρεσιών όπου απαιτείται</a:t>
            </a:r>
            <a:r>
              <a:rPr lang="el-GR" sz="1600" dirty="0" smtClean="0">
                <a:latin typeface="Trebuchet MS" pitchFamily="34" charset="0"/>
              </a:rPr>
              <a:t> (δασαρχείο, αρχαιολογία κτλ). </a:t>
            </a:r>
          </a:p>
          <a:p>
            <a:pPr marL="0" indent="0" algn="just">
              <a:buFont typeface="Georgia" pitchFamily="18" charset="0"/>
              <a:buNone/>
            </a:pPr>
            <a:endParaRPr lang="el-GR" sz="1600" dirty="0" smtClean="0">
              <a:latin typeface="Trebuchet MS" pitchFamily="34" charset="0"/>
            </a:endParaRPr>
          </a:p>
          <a:p>
            <a:pPr marL="0" indent="0"/>
            <a:endParaRPr lang="el-GR" sz="1600" dirty="0" smtClean="0">
              <a:latin typeface="Trebuchet MS" pitchFamily="34" charset="0"/>
            </a:endParaRPr>
          </a:p>
          <a:p>
            <a:pPr marL="0" indent="0"/>
            <a:endParaRPr lang="el-GR" sz="1200" dirty="0" smtClean="0">
              <a:latin typeface="Trebuchet MS" pitchFamily="34" charset="0"/>
            </a:endParaRPr>
          </a:p>
        </p:txBody>
      </p:sp>
      <p:sp>
        <p:nvSpPr>
          <p:cNvPr id="4" name="Footer Placeholder 3"/>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457200" y="1143000"/>
            <a:ext cx="8229600" cy="630238"/>
          </a:xfrm>
        </p:spPr>
        <p:txBody>
          <a:bodyPr/>
          <a:lstStyle/>
          <a:p>
            <a:r>
              <a:rPr lang="el-GR" sz="2000" b="1" smtClean="0"/>
              <a:t>Έκταση ελέγχου Μηχανικού για την έκδοση βεβαίωσης</a:t>
            </a:r>
          </a:p>
        </p:txBody>
      </p:sp>
      <p:sp>
        <p:nvSpPr>
          <p:cNvPr id="46082" name="Content Placeholder 2"/>
          <p:cNvSpPr>
            <a:spLocks noGrp="1"/>
          </p:cNvSpPr>
          <p:nvPr>
            <p:ph idx="1"/>
          </p:nvPr>
        </p:nvSpPr>
        <p:spPr/>
        <p:txBody>
          <a:bodyPr/>
          <a:lstStyle/>
          <a:p>
            <a:pPr marL="0" indent="0">
              <a:buFont typeface="Georgia" pitchFamily="18" charset="0"/>
              <a:buNone/>
            </a:pPr>
            <a:r>
              <a:rPr lang="el-GR" sz="1600" smtClean="0">
                <a:latin typeface="Trebuchet MS" pitchFamily="34" charset="0"/>
              </a:rPr>
              <a:t>Προφανώς η τήρηση των απαγορεύσεων που εμπίπτουν στο πεδίο προστασίας του περιβάλλοντος, τοπικού και πολιτισμικού,  μέσω π.χ των υπηρεσιών του δασαρχείου και της αρχαιολογίας δεν θα μπορούσαν να αποτελέσουν αντικείμενο δήλωσης ιδιώτη Μηχανικού. </a:t>
            </a:r>
          </a:p>
          <a:p>
            <a:pPr marL="0" indent="0">
              <a:buFont typeface="Georgia" pitchFamily="18" charset="0"/>
              <a:buNone/>
            </a:pPr>
            <a:endParaRPr lang="el-GR" sz="1600" smtClean="0">
              <a:latin typeface="Trebuchet MS" pitchFamily="34" charset="0"/>
            </a:endParaRPr>
          </a:p>
          <a:p>
            <a:pPr marL="0" indent="0">
              <a:buFont typeface="Georgia" pitchFamily="18" charset="0"/>
              <a:buNone/>
            </a:pPr>
            <a:r>
              <a:rPr lang="el-GR" sz="1600" smtClean="0">
                <a:latin typeface="Trebuchet MS" pitchFamily="34" charset="0"/>
              </a:rPr>
              <a:t>Εντάσσονται κατ΄ επιταγή του συντάγματος στην αποκλειστική αρμοδιότητα και ρυθμιστική λειτουργία του Κράτους.</a:t>
            </a:r>
          </a:p>
          <a:p>
            <a:pPr marL="0" indent="0">
              <a:buFont typeface="Georgia" pitchFamily="18" charset="0"/>
              <a:buNone/>
            </a:pPr>
            <a:endParaRPr lang="en-US" sz="1600" smtClean="0">
              <a:latin typeface="Trebuchet MS" pitchFamily="34" charset="0"/>
            </a:endParaRPr>
          </a:p>
          <a:p>
            <a:pPr marL="0" indent="0"/>
            <a:endParaRPr lang="en-US" sz="1600" smtClean="0">
              <a:latin typeface="Trebuchet MS" pitchFamily="34" charset="0"/>
            </a:endParaRPr>
          </a:p>
          <a:p>
            <a:pPr marL="0" indent="0" algn="just">
              <a:buFont typeface="Georgia" pitchFamily="18" charset="0"/>
              <a:buNone/>
            </a:pPr>
            <a:r>
              <a:rPr lang="el-GR" sz="900" smtClean="0">
                <a:latin typeface="Trebuchet MS" pitchFamily="34" charset="0"/>
              </a:rPr>
              <a:t>Ως παράδειγμα…… κατ' άρθ. 50 του Κ.Ν. 5351/32, ως έργο πλησίον αρχαίων μνημείων νοείται κάθε έργο επιχειρούμενο σε απόσταση δυναμένη να βλάψει το μνημείο, τόσο από άποψη φυσικής αυτού ασφάλειας, όσο και από άποψη αισθητικής. Σε ό,τι αφορά δε τη συγκεκριμένη απόσταση του έργου από τον τόπο αρχαιολογικού ενδιαφέροντος, αυτή εξαρτάται από τη φύση αυτού </a:t>
            </a:r>
            <a:r>
              <a:rPr lang="el-GR" sz="900" b="1" smtClean="0">
                <a:latin typeface="Trebuchet MS" pitchFamily="34" charset="0"/>
              </a:rPr>
              <a:t>και σε καμία περίπτωση η αρμοδιότητα του Υπουργείου Πολιτισμού δεν περιορίζεται μόνο σε χώρους χαρακτηρισμένους ως αρχαιολογικούς ή σε ευρύτερες ζώνες προστασίας αρχαιοτήτων.</a:t>
            </a:r>
            <a:r>
              <a:rPr lang="el-GR" sz="900" smtClean="0">
                <a:latin typeface="Trebuchet MS" pitchFamily="34" charset="0"/>
              </a:rPr>
              <a:t> </a:t>
            </a:r>
          </a:p>
          <a:p>
            <a:pPr marL="0" indent="0" algn="just">
              <a:buFont typeface="Georgia" pitchFamily="18" charset="0"/>
              <a:buNone/>
            </a:pPr>
            <a:endParaRPr lang="el-GR" sz="900" smtClean="0">
              <a:latin typeface="Trebuchet MS" pitchFamily="34" charset="0"/>
            </a:endParaRPr>
          </a:p>
          <a:p>
            <a:pPr marL="0" indent="0" algn="just">
              <a:buFont typeface="Georgia" pitchFamily="18" charset="0"/>
              <a:buNone/>
            </a:pPr>
            <a:r>
              <a:rPr lang="el-GR" sz="900" smtClean="0">
                <a:latin typeface="Trebuchet MS" pitchFamily="34" charset="0"/>
              </a:rPr>
              <a:t>Η Αρχαιολογική Υπηρεσία του Υπουργείου Πολιτισμού, ασκώντας την αρμοδιότητά της, προβαίνει στην κρίση εάν, λόγω ιδιαζουσών πραγματικών συνθηκών, με την επιχείρηση του συγκεκριμένου έργου εξασφαλίζεται ή όχι η ασφάλεια του μνημείου, αιτιολογώντας τη σχετική κρίση της. Σημειώνεται ότι για την εκτέλεση έργων πλησίον</a:t>
            </a:r>
            <a:r>
              <a:rPr lang="en-US" sz="900" smtClean="0">
                <a:latin typeface="Trebuchet MS" pitchFamily="34" charset="0"/>
              </a:rPr>
              <a:t> </a:t>
            </a:r>
            <a:r>
              <a:rPr lang="el-GR" sz="900" smtClean="0">
                <a:latin typeface="Trebuchet MS" pitchFamily="34" charset="0"/>
              </a:rPr>
              <a:t>αρχαίων, απαιτείται </a:t>
            </a:r>
            <a:r>
              <a:rPr lang="el-GR" sz="900" b="1" smtClean="0">
                <a:latin typeface="Trebuchet MS" pitchFamily="34" charset="0"/>
              </a:rPr>
              <a:t>άδεια</a:t>
            </a:r>
            <a:r>
              <a:rPr lang="el-GR" sz="900" smtClean="0">
                <a:latin typeface="Trebuchet MS" pitchFamily="34" charset="0"/>
              </a:rPr>
              <a:t> της </a:t>
            </a:r>
            <a:r>
              <a:rPr lang="el-GR" sz="900" b="1" smtClean="0">
                <a:latin typeface="Trebuchet MS" pitchFamily="34" charset="0"/>
              </a:rPr>
              <a:t>αρχαιολογικής</a:t>
            </a:r>
            <a:r>
              <a:rPr lang="el-GR" sz="900" smtClean="0">
                <a:latin typeface="Trebuchet MS" pitchFamily="34" charset="0"/>
              </a:rPr>
              <a:t> </a:t>
            </a:r>
            <a:r>
              <a:rPr lang="el-GR" sz="900" b="1" smtClean="0">
                <a:latin typeface="Trebuchet MS" pitchFamily="34" charset="0"/>
              </a:rPr>
              <a:t>υπηρεσίας</a:t>
            </a:r>
            <a:r>
              <a:rPr lang="el-GR" sz="900" smtClean="0">
                <a:latin typeface="Trebuchet MS" pitchFamily="34" charset="0"/>
              </a:rPr>
              <a:t>.</a:t>
            </a:r>
          </a:p>
        </p:txBody>
      </p:sp>
      <p:sp>
        <p:nvSpPr>
          <p:cNvPr id="4" name="Footer Placeholder 3"/>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457200" y="836613"/>
            <a:ext cx="8229600" cy="630237"/>
          </a:xfrm>
        </p:spPr>
        <p:txBody>
          <a:bodyPr/>
          <a:lstStyle/>
          <a:p>
            <a:r>
              <a:rPr lang="el-GR" sz="2000" b="1" smtClean="0"/>
              <a:t>Έκταση ελέγχου. Υπαγωγή αυθαιρέτων….</a:t>
            </a:r>
            <a:br>
              <a:rPr lang="el-GR" sz="2000" b="1" smtClean="0"/>
            </a:br>
            <a:r>
              <a:rPr lang="el-GR" sz="2000" b="1" smtClean="0"/>
              <a:t>περιοχές εκτός σχεδίου</a:t>
            </a:r>
          </a:p>
        </p:txBody>
      </p:sp>
      <p:sp>
        <p:nvSpPr>
          <p:cNvPr id="47106" name="Content Placeholder 2"/>
          <p:cNvSpPr>
            <a:spLocks noGrp="1"/>
          </p:cNvSpPr>
          <p:nvPr>
            <p:ph idx="1"/>
          </p:nvPr>
        </p:nvSpPr>
        <p:spPr/>
        <p:txBody>
          <a:bodyPr/>
          <a:lstStyle/>
          <a:p>
            <a:pPr marL="0" indent="0">
              <a:buFont typeface="Georgia" pitchFamily="18" charset="0"/>
              <a:buNone/>
            </a:pPr>
            <a:r>
              <a:rPr lang="el-GR" sz="1600" dirty="0" smtClean="0">
                <a:latin typeface="Trebuchet MS" pitchFamily="34" charset="0"/>
              </a:rPr>
              <a:t> (δασαρχείο, αρχαιολογία </a:t>
            </a:r>
            <a:r>
              <a:rPr lang="el-GR" sz="1600" dirty="0" err="1" smtClean="0">
                <a:latin typeface="Trebuchet MS" pitchFamily="34" charset="0"/>
              </a:rPr>
              <a:t>κ.α</a:t>
            </a:r>
            <a:r>
              <a:rPr lang="el-GR" sz="1600" dirty="0" smtClean="0">
                <a:latin typeface="Trebuchet MS" pitchFamily="34" charset="0"/>
              </a:rPr>
              <a:t>).</a:t>
            </a:r>
          </a:p>
          <a:p>
            <a:pPr marL="0" indent="0">
              <a:buFont typeface="Georgia" pitchFamily="18" charset="0"/>
              <a:buNone/>
            </a:pPr>
            <a:r>
              <a:rPr lang="el-GR" sz="1600" dirty="0" smtClean="0">
                <a:latin typeface="Trebuchet MS" pitchFamily="34" charset="0"/>
              </a:rPr>
              <a:t> </a:t>
            </a:r>
          </a:p>
          <a:p>
            <a:pPr marL="0" indent="0" algn="just" eaLnBrk="1" hangingPunct="1">
              <a:buFont typeface="Wingdings" pitchFamily="2" charset="2"/>
              <a:buNone/>
            </a:pPr>
            <a:r>
              <a:rPr lang="el-GR" sz="1600" dirty="0" smtClean="0">
                <a:latin typeface="Trebuchet MS" pitchFamily="34" charset="0"/>
              </a:rPr>
              <a:t>      Το σχετικό ζήτημα θα μας απασχολήσει εντονότερα </a:t>
            </a:r>
            <a:r>
              <a:rPr lang="el-GR" sz="1600" b="1" dirty="0" smtClean="0">
                <a:latin typeface="Trebuchet MS" pitchFamily="34" charset="0"/>
              </a:rPr>
              <a:t>στις περιπτώσεις</a:t>
            </a:r>
            <a:r>
              <a:rPr lang="en-US" sz="1600" b="1" dirty="0" smtClean="0">
                <a:latin typeface="Trebuchet MS" pitchFamily="34" charset="0"/>
              </a:rPr>
              <a:t> </a:t>
            </a:r>
            <a:r>
              <a:rPr lang="el-GR" sz="1600" b="1" dirty="0" smtClean="0">
                <a:latin typeface="Trebuchet MS" pitchFamily="34" charset="0"/>
              </a:rPr>
              <a:t>υπαγωγής  παντελώς αυθαιρέτων κατασκευών χωρίς την ύπαρξη άδεια</a:t>
            </a:r>
            <a:r>
              <a:rPr lang="en-US" sz="1600" b="1" dirty="0" smtClean="0">
                <a:latin typeface="Trebuchet MS" pitchFamily="34" charset="0"/>
              </a:rPr>
              <a:t>s</a:t>
            </a:r>
            <a:r>
              <a:rPr lang="el-GR" sz="1600" dirty="0" smtClean="0">
                <a:latin typeface="Trebuchet MS" pitchFamily="34" charset="0"/>
              </a:rPr>
              <a:t> </a:t>
            </a:r>
            <a:r>
              <a:rPr lang="en-US" sz="1600" dirty="0" smtClean="0">
                <a:latin typeface="Trebuchet MS" pitchFamily="34" charset="0"/>
              </a:rPr>
              <a:t>(</a:t>
            </a:r>
            <a:r>
              <a:rPr lang="el-GR" sz="1600" dirty="0" smtClean="0">
                <a:latin typeface="Trebuchet MS" pitchFamily="34" charset="0"/>
              </a:rPr>
              <a:t>κυρίως εκτός σχεδίου περιοχές) όπου απουσιάζει αντίστοιχα ο παρεμπίπτων έλεγχος της διοίκησης. </a:t>
            </a:r>
          </a:p>
          <a:p>
            <a:pPr marL="0" indent="0" algn="just" eaLnBrk="1" hangingPunct="1">
              <a:buFont typeface="Wingdings" pitchFamily="2" charset="2"/>
              <a:buNone/>
            </a:pPr>
            <a:endParaRPr lang="el-GR" sz="1600" dirty="0" smtClean="0">
              <a:latin typeface="Trebuchet MS" pitchFamily="34" charset="0"/>
            </a:endParaRPr>
          </a:p>
          <a:p>
            <a:pPr marL="0" indent="0" algn="just" eaLnBrk="1" hangingPunct="1">
              <a:buFont typeface="Wingdings" pitchFamily="2" charset="2"/>
              <a:buNone/>
            </a:pPr>
            <a:endParaRPr lang="el-GR" sz="1600" dirty="0" smtClean="0">
              <a:latin typeface="Trebuchet MS" pitchFamily="34" charset="0"/>
            </a:endParaRPr>
          </a:p>
          <a:p>
            <a:pPr marL="0" indent="0" algn="just" eaLnBrk="1" hangingPunct="1">
              <a:buFont typeface="Wingdings" pitchFamily="2" charset="2"/>
              <a:buNone/>
            </a:pPr>
            <a:r>
              <a:rPr lang="el-GR" sz="1600" dirty="0" smtClean="0">
                <a:latin typeface="Trebuchet MS" pitchFamily="34" charset="0"/>
              </a:rPr>
              <a:t>Η Σύνδεση όλων των βάσεων δεδομένων ( Κτηματολόγιο – Δασικοί χάρτες – Ταυτότητα Κτιρίου) κατά το Κεφάλαιο Β’ του Ν.4178/2013 θα επιλύσει οριστικά το σχετικό ζήτημα.</a:t>
            </a:r>
          </a:p>
          <a:p>
            <a:pPr marL="0" indent="0" algn="just" eaLnBrk="1" hangingPunct="1">
              <a:buFont typeface="Wingdings" pitchFamily="2" charset="2"/>
              <a:buNone/>
            </a:pPr>
            <a:endParaRPr lang="el-GR" sz="1600" dirty="0" smtClean="0">
              <a:latin typeface="Trebuchet MS" pitchFamily="34" charset="0"/>
            </a:endParaRPr>
          </a:p>
          <a:p>
            <a:pPr marL="0" indent="0" algn="just" eaLnBrk="1" hangingPunct="1">
              <a:buFont typeface="Wingdings" pitchFamily="2" charset="2"/>
              <a:buNone/>
            </a:pPr>
            <a:r>
              <a:rPr lang="el-GR" sz="1600" dirty="0" smtClean="0">
                <a:latin typeface="Trebuchet MS" pitchFamily="34" charset="0"/>
              </a:rPr>
              <a:t>      </a:t>
            </a:r>
          </a:p>
          <a:p>
            <a:pPr marL="0" indent="0" algn="just" eaLnBrk="1" hangingPunct="1">
              <a:buFont typeface="Wingdings" pitchFamily="2" charset="2"/>
              <a:buNone/>
            </a:pPr>
            <a:endParaRPr lang="el-GR" sz="1200" dirty="0" smtClean="0">
              <a:latin typeface="Calibri" pitchFamily="34" charset="0"/>
            </a:endParaRPr>
          </a:p>
        </p:txBody>
      </p:sp>
      <p:sp>
        <p:nvSpPr>
          <p:cNvPr id="4" name="Footer Placeholder 3"/>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2 - Θέση περιεχομένου"/>
          <p:cNvSpPr>
            <a:spLocks noGrp="1"/>
          </p:cNvSpPr>
          <p:nvPr>
            <p:ph idx="1"/>
          </p:nvPr>
        </p:nvSpPr>
        <p:spPr>
          <a:xfrm>
            <a:off x="179388" y="1054100"/>
            <a:ext cx="8785225" cy="5903913"/>
          </a:xfrm>
        </p:spPr>
        <p:txBody>
          <a:bodyPr/>
          <a:lstStyle/>
          <a:p>
            <a:pPr marL="0" indent="0">
              <a:buFont typeface="Georgia" pitchFamily="18" charset="0"/>
              <a:buNone/>
            </a:pPr>
            <a:r>
              <a:rPr lang="el-GR" sz="1600" b="1" smtClean="0">
                <a:solidFill>
                  <a:schemeClr val="tx2"/>
                </a:solidFill>
                <a:latin typeface="Trebuchet MS" pitchFamily="34" charset="0"/>
              </a:rPr>
              <a:t>Άρθρο 11</a:t>
            </a:r>
          </a:p>
          <a:p>
            <a:pPr marL="0" indent="0">
              <a:buFont typeface="Georgia" pitchFamily="18" charset="0"/>
              <a:buNone/>
            </a:pPr>
            <a:r>
              <a:rPr lang="el-GR" sz="1600" b="1" smtClean="0">
                <a:solidFill>
                  <a:schemeClr val="tx2"/>
                </a:solidFill>
                <a:latin typeface="Trebuchet MS" pitchFamily="34" charset="0"/>
              </a:rPr>
              <a:t>Δικαιολογητικά υπαγωγής αυθαίρετης κατασκευής ή αυθαίρετης αλλαγής χρήσης στις διατάξεις του παρόντος</a:t>
            </a:r>
            <a:endParaRPr lang="en-US" sz="1600" b="1" smtClean="0">
              <a:solidFill>
                <a:schemeClr val="tx2"/>
              </a:solidFill>
              <a:latin typeface="Trebuchet MS" pitchFamily="34" charset="0"/>
            </a:endParaRPr>
          </a:p>
          <a:p>
            <a:pPr marL="0" indent="0">
              <a:buFont typeface="Georgia" pitchFamily="18" charset="0"/>
              <a:buNone/>
            </a:pPr>
            <a:endParaRPr lang="en-US" sz="1600" b="1" smtClean="0">
              <a:solidFill>
                <a:schemeClr val="tx2"/>
              </a:solidFill>
              <a:latin typeface="Trebuchet MS" pitchFamily="34" charset="0"/>
            </a:endParaRPr>
          </a:p>
          <a:p>
            <a:pPr marL="0" indent="0">
              <a:buFont typeface="Georgia" pitchFamily="18" charset="0"/>
              <a:buNone/>
            </a:pPr>
            <a:endParaRPr lang="el-GR" sz="1600" b="1" smtClean="0">
              <a:solidFill>
                <a:schemeClr val="tx2"/>
              </a:solidFill>
              <a:latin typeface="Trebuchet MS" pitchFamily="34" charset="0"/>
            </a:endParaRPr>
          </a:p>
          <a:p>
            <a:pPr marL="0" indent="0">
              <a:buFont typeface="Georgia" pitchFamily="18" charset="0"/>
              <a:buNone/>
            </a:pPr>
            <a:r>
              <a:rPr lang="el-GR" sz="1200" smtClean="0">
                <a:latin typeface="Trebuchet MS" pitchFamily="34" charset="0"/>
              </a:rPr>
              <a:t>Εξουσιοδοτημένος μηχανικός εισάγει στο πληροφοριακό σύστημα του παρόντος όλα τα στοιχεία και δικαιολογητικά που αφορούν την αυθαίρετη κατασκευή ή την αυθαίρετη αλλαγή χρήσης, συμπληρώνοντας τα φύλλα καταγραφής κατά το Παράρτημα </a:t>
            </a:r>
            <a:r>
              <a:rPr lang="en-US" sz="1200" smtClean="0">
                <a:latin typeface="Trebuchet MS" pitchFamily="34" charset="0"/>
              </a:rPr>
              <a:t>A</a:t>
            </a:r>
            <a:r>
              <a:rPr lang="el-GR" sz="1200" smtClean="0">
                <a:latin typeface="Trebuchet MS" pitchFamily="34" charset="0"/>
              </a:rPr>
              <a:t> του παρόντος νόμου και σύμφωνα με τις ρυθμίσεις των επομένων άρθρων. Η υπαγωγή στις διατάξεις του παρόντος νόμου συνοδεύεται από τα εξής δικαιολογητικά, τα οποία φυλάσσει ο ιδιοκτήτης μετά την εισαγωγή τους στο πληροφοριακό σύστημα:</a:t>
            </a:r>
          </a:p>
          <a:p>
            <a:pPr marL="0" indent="0">
              <a:buFont typeface="Georgia" pitchFamily="18" charset="0"/>
              <a:buNone/>
            </a:pPr>
            <a:r>
              <a:rPr lang="el-GR" sz="1200" smtClean="0">
                <a:latin typeface="Trebuchet MS" pitchFamily="34" charset="0"/>
              </a:rPr>
              <a:t>1. Αίτηση.</a:t>
            </a:r>
          </a:p>
          <a:p>
            <a:pPr marL="0" indent="0">
              <a:buFont typeface="Georgia" pitchFamily="18" charset="0"/>
              <a:buNone/>
            </a:pPr>
            <a:r>
              <a:rPr lang="el-GR" sz="1200" smtClean="0">
                <a:latin typeface="Trebuchet MS" pitchFamily="34" charset="0"/>
              </a:rPr>
              <a:t>Σε κάθε οικόπεδο ή γήπεδο η διαδικασία υπαγωγής αυθαιρέτων κατασκευών ή αυθαίρετης αλλαγής χρήσης στις διατάξεις του παρόντος μπορεί, κατ’ επιλογή του ιδιοκτήτη, να γίνεται είτε με μία αίτηση υπαγωγής για το σύνολο των αυθαιρέτων κατασκευών ή χρήσεων, είτε με περισσότερες αιτήσεις για κάθε μεμονωμένο αυτοτελή χώρο οριζόντιας ή κάθετης ιδιοκτησίας, που αποτελεί αντικείμενο μεταβίβασης. </a:t>
            </a:r>
          </a:p>
          <a:p>
            <a:pPr marL="0" indent="0">
              <a:buFont typeface="Georgia" pitchFamily="18" charset="0"/>
              <a:buNone/>
            </a:pPr>
            <a:r>
              <a:rPr lang="el-GR" sz="800" smtClean="0">
                <a:latin typeface="Trebuchet MS" pitchFamily="34" charset="0"/>
              </a:rPr>
              <a:t> </a:t>
            </a:r>
            <a:endParaRPr lang="en-US" sz="800" smtClean="0">
              <a:latin typeface="Trebuchet MS" pitchFamily="34" charset="0"/>
            </a:endParaRPr>
          </a:p>
          <a:p>
            <a:pPr marL="0" indent="0">
              <a:buFont typeface="Georgia" pitchFamily="18" charset="0"/>
              <a:buNone/>
            </a:pPr>
            <a:endParaRPr lang="en-US" sz="800" smtClean="0">
              <a:latin typeface="Trebuchet MS" pitchFamily="34" charset="0"/>
            </a:endParaRPr>
          </a:p>
          <a:p>
            <a:pPr marL="0" indent="0">
              <a:buFont typeface="Georgia" pitchFamily="18" charset="0"/>
              <a:buNone/>
            </a:pPr>
            <a:endParaRPr lang="en-US" sz="800" smtClean="0">
              <a:latin typeface="Trebuchet MS" pitchFamily="34" charset="0"/>
            </a:endParaRPr>
          </a:p>
          <a:p>
            <a:pPr marL="0" indent="0">
              <a:buFont typeface="Georgia" pitchFamily="18" charset="0"/>
              <a:buNone/>
            </a:pPr>
            <a:endParaRPr lang="el-GR" sz="800" smtClean="0">
              <a:latin typeface="Trebuchet MS" pitchFamily="34" charset="0"/>
            </a:endParaRPr>
          </a:p>
          <a:p>
            <a:pPr marL="0" indent="0">
              <a:buFont typeface="Georgia" pitchFamily="18" charset="0"/>
              <a:buNone/>
            </a:pPr>
            <a:r>
              <a:rPr lang="el-GR" sz="1200" b="1" i="1" smtClean="0">
                <a:latin typeface="Trebuchet MS" pitchFamily="34" charset="0"/>
              </a:rPr>
              <a:t>Στις περιπτώσεις περισσοτέρων αυθαιρέτων κτιρίων ή/και αυτοτελών διηρημένων ιδιοκτησιών στο οικόπεδο/γήπεδο ο ιδιοκτήτης ή οι συνιδιοκτήτες μπορούν από κοινού να υποβάλουν μία ή περισσότερες αιτήσεις υπαγωγής αυθαιρέτων στο ν. 4178/13. </a:t>
            </a:r>
          </a:p>
          <a:p>
            <a:pPr marL="0" indent="0">
              <a:buFont typeface="Georgia" pitchFamily="18" charset="0"/>
              <a:buNone/>
            </a:pPr>
            <a:r>
              <a:rPr lang="el-GR" sz="1200" b="1" i="1" smtClean="0">
                <a:latin typeface="Trebuchet MS" pitchFamily="34" charset="0"/>
              </a:rPr>
              <a:t>Το γεγονός αυτό δεν επηρεάζει τον αριθμό των βεβαιώσεων μηχανικού που τυχόν θα απαιτηθούν για τη σύνταξη συμβολαιογραφικών πράξεων.</a:t>
            </a:r>
          </a:p>
          <a:p>
            <a:pPr marL="0" indent="0">
              <a:buFont typeface="Georgia" pitchFamily="18" charset="0"/>
              <a:buNone/>
            </a:pPr>
            <a:r>
              <a:rPr lang="el-GR" sz="800" smtClean="0">
                <a:latin typeface="Trebuchet MS" pitchFamily="34" charset="0"/>
              </a:rPr>
              <a:t> </a:t>
            </a: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2 - Θέση περιεχομένου"/>
          <p:cNvSpPr>
            <a:spLocks noGrp="1"/>
          </p:cNvSpPr>
          <p:nvPr>
            <p:ph idx="1"/>
          </p:nvPr>
        </p:nvSpPr>
        <p:spPr>
          <a:xfrm>
            <a:off x="250825" y="1052513"/>
            <a:ext cx="8569325" cy="5616575"/>
          </a:xfrm>
        </p:spPr>
        <p:txBody>
          <a:bodyPr/>
          <a:lstStyle/>
          <a:p>
            <a:pPr marL="0" indent="0">
              <a:buFont typeface="Georgia" pitchFamily="18" charset="0"/>
              <a:buNone/>
            </a:pPr>
            <a:r>
              <a:rPr lang="el-GR" sz="1200" smtClean="0">
                <a:latin typeface="Trebuchet MS" pitchFamily="34" charset="0"/>
              </a:rPr>
              <a:t>Την αίτηση υποβάλλει: </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α) ο φερόμενος ιδιοκτήτης του ακινήτου στο οποίο έχει εκτελεστεί η αυθαίρετη κατασκευή ή έχει εγκατασταθεί αυθαίρετη χρήση. Στην έννοια του φερόμενου ιδιοκτήτη περιλαμβάνονται ο ψιλός κύριος, ο επικαρπωτής με τη συναίνεση του ψιλού κυρίου, ο εργολάβος για τις σε αυτόν περιερχόμενες συνεπεία εργολαβικού προσυμφώνου ιδιοκτησίες, ο μισθωτής εφ’ όσον έχει το δικαίωμα έκδοσης οικοδομικής άδειας από τη μισθωτική σύμβαση και επί νομικών προσώπων ο νόμιμος εκπρόσωπος αυτών,</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β) ο νομίμως εξουσιοδοτημένος εκπρόσωπος του ιδιοκτήτη.</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γ) όσοι έχουν λάβει έγκριση εξαγοράς, σύμφωνα με τις διατάξεις των άρθρων 5 και 6 του ν. 3147/2003</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δ) ο συνιδιοκτήτης :</a:t>
            </a:r>
          </a:p>
          <a:p>
            <a:pPr marL="0" indent="0">
              <a:buFont typeface="Georgia" pitchFamily="18" charset="0"/>
              <a:buNone/>
            </a:pPr>
            <a:r>
              <a:rPr lang="en-US" sz="1200" smtClean="0">
                <a:latin typeface="Trebuchet MS" pitchFamily="34" charset="0"/>
              </a:rPr>
              <a:t>i</a:t>
            </a:r>
            <a:r>
              <a:rPr lang="el-GR" sz="1200" smtClean="0">
                <a:latin typeface="Trebuchet MS" pitchFamily="34" charset="0"/>
              </a:rPr>
              <a:t>) Επί αυθαιρέτων κατασκευών ή αυθαιρέτων αλλαγών χρήσης επί κοινοχρήστων χώρων ακινήτου, στο οποίο έχει συσταθεί οριζόντιος ή κάθετος ιδιοκτησία μετά από απόφαση της πλειοψηφίας, σύμφωνα με τα οριζόμενα στον κανονισμό της οροφοκτησίας, άλλως με απλή πλειοψηφία. </a:t>
            </a:r>
          </a:p>
          <a:p>
            <a:pPr marL="0" indent="0">
              <a:buFont typeface="Georgia" pitchFamily="18" charset="0"/>
              <a:buNone/>
            </a:pPr>
            <a:r>
              <a:rPr lang="en-US" sz="1200" smtClean="0">
                <a:latin typeface="Trebuchet MS" pitchFamily="34" charset="0"/>
              </a:rPr>
              <a:t>ii</a:t>
            </a:r>
            <a:r>
              <a:rPr lang="el-GR" sz="1200" smtClean="0">
                <a:latin typeface="Trebuchet MS" pitchFamily="34" charset="0"/>
              </a:rPr>
              <a:t>) Επί αυθαιρέτων κατασκευών ή αυθαιρέτων αλλαγών χρήσης που έχουν εκτελεστεί ή εγκατασταθεί σε οριζόντια ή κάθετη συνιδιοκτησία και εντός τμημάτων αποκλειστικής χρήσης αυτών, χωρίς να απαιτείται η συναίνεση του ετέρου συνιδιοκτήτη.</a:t>
            </a:r>
          </a:p>
          <a:p>
            <a:pPr marL="0" indent="0">
              <a:buFont typeface="Georgia" pitchFamily="18" charset="0"/>
              <a:buNone/>
            </a:pPr>
            <a:r>
              <a:rPr lang="el-GR" sz="800" smtClean="0">
                <a:latin typeface="Trebuchet MS" pitchFamily="34" charset="0"/>
              </a:rPr>
              <a:t> </a:t>
            </a:r>
            <a:endParaRPr lang="en-US" sz="800" smtClean="0">
              <a:latin typeface="Trebuchet MS" pitchFamily="34" charset="0"/>
            </a:endParaRPr>
          </a:p>
          <a:p>
            <a:pPr marL="0" indent="0">
              <a:buFont typeface="Georgia" pitchFamily="18" charset="0"/>
              <a:buNone/>
            </a:pPr>
            <a:endParaRPr lang="en-US" sz="800" smtClean="0">
              <a:latin typeface="Trebuchet MS" pitchFamily="34" charset="0"/>
            </a:endParaRPr>
          </a:p>
          <a:p>
            <a:pPr marL="0" indent="0">
              <a:buFont typeface="Georgia" pitchFamily="18" charset="0"/>
              <a:buNone/>
            </a:pPr>
            <a:endParaRPr lang="el-GR" sz="800" smtClean="0">
              <a:latin typeface="Trebuchet MS" pitchFamily="34" charset="0"/>
            </a:endParaRPr>
          </a:p>
          <a:p>
            <a:pPr marL="0" indent="0">
              <a:buFont typeface="Georgia" pitchFamily="18" charset="0"/>
              <a:buNone/>
            </a:pPr>
            <a:r>
              <a:rPr lang="el-GR" sz="1200" b="1" i="1" smtClean="0">
                <a:latin typeface="Trebuchet MS" pitchFamily="34" charset="0"/>
              </a:rPr>
              <a:t>Ως τμήματα αποκλειστικής χρήσης νοούνται τα τμήματα που ορίζονται από τη σύσταση οριζοντίου ή καθέτου ιδιοκτησίας ή τον κανονισμό, που έχει μετεγγραφεί νομίμως, ανεξαρτήτως των ειδικότερα αναφερομένων σε ιδιωτικά συμφωνητικά που ρυθμίζουν τη σχέση των συνιδιοκτητών μεταξύ τους.</a:t>
            </a:r>
          </a:p>
          <a:p>
            <a:pPr marL="0" indent="0"/>
            <a:endParaRPr lang="el-GR" sz="800" smtClean="0"/>
          </a:p>
          <a:p>
            <a:pPr marL="0" indent="0">
              <a:buFont typeface="Georgia" pitchFamily="18" charset="0"/>
              <a:buNone/>
            </a:pPr>
            <a:endParaRPr lang="en-US"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2 - Θέση περιεχομένου"/>
          <p:cNvSpPr>
            <a:spLocks/>
          </p:cNvSpPr>
          <p:nvPr/>
        </p:nvSpPr>
        <p:spPr bwMode="auto">
          <a:xfrm>
            <a:off x="250825" y="1052513"/>
            <a:ext cx="8569325" cy="5616575"/>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Char char="•"/>
            </a:pPr>
            <a:endParaRPr lang="el-GR" sz="800">
              <a:latin typeface="Georgia" pitchFamily="18" charset="0"/>
            </a:endParaRPr>
          </a:p>
          <a:p>
            <a:pPr eaLnBrk="0" hangingPunct="0">
              <a:spcBef>
                <a:spcPts val="300"/>
              </a:spcBef>
              <a:buClr>
                <a:srgbClr val="A04DA3"/>
              </a:buClr>
              <a:buFont typeface="Georgia" pitchFamily="18" charset="0"/>
              <a:buNone/>
            </a:pPr>
            <a:endParaRPr lang="en-US" sz="800">
              <a:latin typeface="Georgia" pitchFamily="18" charset="0"/>
            </a:endParaRPr>
          </a:p>
          <a:p>
            <a:pPr eaLnBrk="0" hangingPunct="0">
              <a:spcBef>
                <a:spcPts val="300"/>
              </a:spcBef>
              <a:buClr>
                <a:srgbClr val="A04DA3"/>
              </a:buClr>
              <a:buFont typeface="Georgia" pitchFamily="18" charset="0"/>
              <a:buNone/>
            </a:pPr>
            <a:r>
              <a:rPr lang="en-US" sz="1200">
                <a:latin typeface="Trebuchet MS" pitchFamily="34" charset="0"/>
              </a:rPr>
              <a:t>iii</a:t>
            </a:r>
            <a:r>
              <a:rPr lang="el-GR" sz="1200">
                <a:latin typeface="Trebuchet MS" pitchFamily="34" charset="0"/>
              </a:rPr>
              <a:t>) Επί αυθαιρέτων κατασκευών ή αυθαιρέτων αλλαγών χρήσης σε χώρο ακινήτων για τον οποίο έχει συσταθεί δικαίωμα αποκλειστικής χρήσης, χωρίς να απαιτείται η συναίνεση των συνιδιοκτητών.</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n-US" sz="1200">
                <a:latin typeface="Trebuchet MS" pitchFamily="34" charset="0"/>
              </a:rPr>
              <a:t>iv</a:t>
            </a:r>
            <a:r>
              <a:rPr lang="el-GR" sz="1200">
                <a:latin typeface="Trebuchet MS" pitchFamily="34" charset="0"/>
              </a:rPr>
              <a:t>) Ένας εκ των συνιδιοκτητών για το αυθαίρετα κτίσματα που κατέχει, εφ’ όσον συνυποβληθεί μετά των λοιπών δικαιολογητικών και συμβολαιογραφικό προσύμφωνο συστάσεως διηρημένων ιδιοκτησιών, εκ του οποίου να προκύπτει ότι το αυτοτελές ή τα αυτοτελή οικοδομήματα με την κατάρτιση της οριστικής συστάσεως διηρημένων ιδιοκτησιών θα περιέλθουν εις την κυριότητά του.</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ε) Ο νομέας και κάτοχος του αυθαιρέτου κτίσματος επί γηπέδου ή οικοπέδου χωρίς τίτλους ιδιοκτησίας, μόνο εφόσον υποβληθεί νόμιμο προσύμφωνο από το οποίο θα προκύπτει ότι ο ιδιοκτήτης του γηπέδου υπόσχεται να του μεταβιβάσει το τμήμα εδάφους που έχει καταλάβει και επί του οποίου έχει ανεγείρει αυθαίρετο κτίσμα, μετά την ολοσχερή εξόφληση του ενιαίου ειδικού προστίμου. Το ως άνω προσύμφωνο συνοδεύεται από τοπογραφικό διάγραμμα, στο οποίο αποτυπώνεται η αυθαίρετη κατασκευή με το τμήμα εδάφους που έχει καταληφθεί, το ποσοστό του τμήματος που αναλογεί στο συγκεκριμένο γήπεδο / οικόπεδο και περιλαμβάνει απόσπασμα χάρτη γης με τον προσδιορισμό του τμήματος που έχει καταληφθεί καθώς και του συνολικού γηπέδου / οικοπέδου .</a:t>
            </a:r>
          </a:p>
          <a:p>
            <a:pPr eaLnBrk="0" hangingPunct="0">
              <a:spcBef>
                <a:spcPts val="300"/>
              </a:spcBef>
              <a:buClr>
                <a:srgbClr val="A04DA3"/>
              </a:buClr>
              <a:buFont typeface="Georgia" pitchFamily="18" charset="0"/>
              <a:buNone/>
            </a:pPr>
            <a:r>
              <a:rPr lang="el-GR" sz="1200">
                <a:latin typeface="Trebuchet MS" pitchFamily="34" charset="0"/>
              </a:rPr>
              <a:t> </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b="1" i="1">
                <a:latin typeface="Trebuchet MS" pitchFamily="34" charset="0"/>
              </a:rPr>
              <a:t>Δεν προβλέπεται στις διατάξεις του νόμου περιορισμός ως προς το χρόνο σύνταξης του συμβολαιογραφικού προσυμφώνου, δηλ. αυτό μπορεί να έχει συνταχθεί είτε προ, είτε μετά την ισχύ του ν. 4178/13, αλλά σε κάθε περίπτωση θα πρέπει να αναφέρονται οι προϋποθέσεις της διάταξης.</a:t>
            </a:r>
          </a:p>
          <a:p>
            <a:pPr eaLnBrk="0" hangingPunct="0">
              <a:spcBef>
                <a:spcPts val="300"/>
              </a:spcBef>
              <a:buClr>
                <a:srgbClr val="A04DA3"/>
              </a:buClr>
              <a:buFont typeface="Georgia" pitchFamily="18" charset="0"/>
              <a:buNone/>
            </a:pPr>
            <a:endParaRPr lang="el-GR" sz="1200" b="1" i="1">
              <a:latin typeface="Trebuchet MS" pitchFamily="34" charset="0"/>
            </a:endParaRPr>
          </a:p>
        </p:txBody>
      </p:sp>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2 - Θέση περιεχομένου"/>
          <p:cNvSpPr>
            <a:spLocks noGrp="1"/>
          </p:cNvSpPr>
          <p:nvPr>
            <p:ph idx="1"/>
          </p:nvPr>
        </p:nvSpPr>
        <p:spPr>
          <a:xfrm>
            <a:off x="395288" y="908050"/>
            <a:ext cx="8353425" cy="5545138"/>
          </a:xfrm>
        </p:spPr>
        <p:txBody>
          <a:bodyPr/>
          <a:lstStyle/>
          <a:p>
            <a:pPr marL="0" indent="0">
              <a:buFont typeface="Georgia" pitchFamily="18" charset="0"/>
              <a:buNone/>
            </a:pPr>
            <a:r>
              <a:rPr lang="el-GR" sz="1600" b="1" dirty="0" smtClean="0">
                <a:solidFill>
                  <a:schemeClr val="tx2"/>
                </a:solidFill>
                <a:latin typeface="Trebuchet MS" pitchFamily="34" charset="0"/>
              </a:rPr>
              <a:t>Άρθρο 23</a:t>
            </a:r>
            <a:r>
              <a:rPr lang="en-US" sz="1600" b="1" dirty="0" smtClean="0">
                <a:solidFill>
                  <a:schemeClr val="tx2"/>
                </a:solidFill>
                <a:latin typeface="Trebuchet MS" pitchFamily="34" charset="0"/>
              </a:rPr>
              <a:t> - </a:t>
            </a:r>
            <a:r>
              <a:rPr lang="el-GR" sz="1600" b="1" dirty="0" smtClean="0">
                <a:solidFill>
                  <a:schemeClr val="tx2"/>
                </a:solidFill>
                <a:latin typeface="Trebuchet MS" pitchFamily="34" charset="0"/>
              </a:rPr>
              <a:t>Ειδικές διατάξεις</a:t>
            </a:r>
          </a:p>
          <a:p>
            <a:pPr marL="0" indent="0">
              <a:buFont typeface="Georgia" pitchFamily="18" charset="0"/>
              <a:buNone/>
            </a:pPr>
            <a:r>
              <a:rPr lang="el-GR" sz="1200" dirty="0" smtClean="0">
                <a:latin typeface="Trebuchet MS" pitchFamily="34" charset="0"/>
              </a:rPr>
              <a:t>1.α Στην περίπτωση αυθαιρέτων κατασκευών ή χρήσεων για τις οποίες δύναται να εκδοθεί άδεια νομιμοποίησης ή κατεδάφισης, με βάση την κείμενη νομοθεσία, εφόσον καταβληθεί το παράβολο της παραγράφου 10 του άρθρου 11 και εκδοθεί η σχετική οικοδομική άδεια νομιμοποίησης εντός τριών (3) ετών ή άδεια κατεδάφισης εντός έξι (6) μηνών από την καταβολή του και δεν οφείλεται  άλλο πρόστιμο. </a:t>
            </a:r>
            <a:endParaRPr lang="en-US" sz="1200" dirty="0" smtClean="0">
              <a:latin typeface="Trebuchet MS" pitchFamily="34" charset="0"/>
            </a:endParaRPr>
          </a:p>
          <a:p>
            <a:pPr marL="0" indent="0">
              <a:buFont typeface="Georgia" pitchFamily="18" charset="0"/>
              <a:buNone/>
            </a:pPr>
            <a:r>
              <a:rPr lang="el-GR" sz="1200" dirty="0" smtClean="0">
                <a:latin typeface="Trebuchet MS" pitchFamily="34" charset="0"/>
              </a:rPr>
              <a:t>Σε </a:t>
            </a:r>
            <a:r>
              <a:rPr lang="el-GR" sz="1200" dirty="0" smtClean="0">
                <a:latin typeface="Trebuchet MS" pitchFamily="34" charset="0"/>
              </a:rPr>
              <a:t>περίπτωση παρέλευσης απράκτου του χρονικού διαστήματος των τριών (3) ετών για λόγους που οφείλονται σε υπαιτιότητα του αιτούντος εφαρμόζονται οι διατάξεις περί κατεδαφίσεως και επιβολής προστίμου αυθαιρέτων. Δεν συνυπολογίζεται στο χρονικό διάστημα των τριών (3) ετών, ο χρόνος καθυστέρησης έκδοσης της οικοδομικής άδειας για λόγους που δεν οφείλονται σε υπαιτιότητα του αιτούντος. </a:t>
            </a:r>
            <a:endParaRPr lang="en-US" sz="1200" dirty="0" smtClean="0">
              <a:latin typeface="Trebuchet MS" pitchFamily="34" charset="0"/>
            </a:endParaRPr>
          </a:p>
          <a:p>
            <a:pPr marL="0" indent="0">
              <a:buFont typeface="Georgia" pitchFamily="18" charset="0"/>
              <a:buNone/>
            </a:pPr>
            <a:r>
              <a:rPr lang="el-GR" sz="1200" dirty="0" smtClean="0">
                <a:latin typeface="Trebuchet MS" pitchFamily="34" charset="0"/>
              </a:rPr>
              <a:t>Σε </a:t>
            </a:r>
            <a:r>
              <a:rPr lang="el-GR" sz="1200" dirty="0" smtClean="0">
                <a:latin typeface="Trebuchet MS" pitchFamily="34" charset="0"/>
              </a:rPr>
              <a:t>περίπτωση κτισμάτων τα οποία για οποιοδήποτε λόγο κρίνονται ως αυθαίρετα εφόσον εμπίπτουν στις διατάξεις της παρούσας παραγράφου και δύναται να εκδοθεί νέα άδεια νομιμοποίησης, αν πριν την 28.07.2011 έχουν εκδοθεί νομίμως άδειες λειτουργίας ή και άλλες διοικητικές πράξεις σύμφωνα με την άδεια οικοδομής, αυτές διατηρούνται εφόσον: ι) υποβληθεί αίτημα για την έκδοση άδειας νομιμοποίησης κατά τις διατάξεις της παρούσας παραγράφου και </a:t>
            </a:r>
            <a:r>
              <a:rPr lang="el-GR" sz="1200" dirty="0" err="1" smtClean="0">
                <a:latin typeface="Trebuchet MS" pitchFamily="34" charset="0"/>
              </a:rPr>
              <a:t>ιι</a:t>
            </a:r>
            <a:r>
              <a:rPr lang="el-GR" sz="1200" dirty="0" smtClean="0">
                <a:latin typeface="Trebuchet MS" pitchFamily="34" charset="0"/>
              </a:rPr>
              <a:t>) καταβληθεί πέραν του προβλεπομένου ειδικό παράβολο διατήρησης άδειας λειτουργίας ίσο με το πενταπλάσιο του παραβόλου της παρ.10 του άρθρου 11 του παρόντος. Ειδικά σε αυτή την περίπτωση εφόσον παρέλθει το διάστημα των τριών ετών και δεν εκδοθεί η άδεια για τους λόγους που αναφέρονται στην επόμενη περίπτωση β), για την ισχύ της υπαγωγής, το υπόλοιπο ποσό του προστίμου καταβάλλεται υποχρεωτικά, κατά παρέκκλιση από κάθε άλλη διάταξη  εντός προθεσμίας έξι (6) μηνών από την παρέλευση του ως άνω χρονικού διαστήματος. Για την τυχόν ανανέωση των διοικητικών πράξεων, πέραν των λοιπών δικαιολογητικών υποβάλλονται στην αρμόδια υπηρεσία αντίγραφο της αιτήσεως για την έκδοση άδειας νομιμοποίησης και αποδεικτικά στοιχεία καταβολής του 10% του ποσού του προστίμου κατά τα ανωτέρω. Σε κάθε διοικητική πράξη γίνεται μνεία για την εφαρμογή της παρούσας παραγράφου καθώς και για τις ειδικές υποχρεώσεις που απορρέουν από την παρούσα.</a:t>
            </a:r>
          </a:p>
          <a:p>
            <a:pPr marL="0" indent="0">
              <a:buFont typeface="Georgia" pitchFamily="18" charset="0"/>
              <a:buNone/>
            </a:pPr>
            <a:r>
              <a:rPr lang="el-GR" sz="800" dirty="0" smtClean="0"/>
              <a:t> </a:t>
            </a:r>
          </a:p>
          <a:p>
            <a:pPr marL="0" indent="0">
              <a:buFont typeface="Georgia" pitchFamily="18" charset="0"/>
              <a:buNone/>
            </a:pPr>
            <a:r>
              <a:rPr lang="el-GR" sz="1200" b="1" i="1" dirty="0" smtClean="0">
                <a:latin typeface="Trebuchet MS" pitchFamily="34" charset="0"/>
              </a:rPr>
              <a:t>Τα τέσσερα τελευταία εδάφια της παραγράφου αναφέρονται σε ειδική κατηγορία κτισμάτων, δηλ. σε περιπτώσεις κτισμάτων τα οποία για οποιονδήποτε λόγο κρίνονται ως αυθαίρετα ή με πράξη της Διοίκησης ή με Δικαστική απόφαση.                                                                                                    </a:t>
            </a:r>
          </a:p>
          <a:p>
            <a:pPr marL="0" indent="0">
              <a:buFont typeface="Georgia" pitchFamily="18" charset="0"/>
              <a:buNone/>
            </a:pPr>
            <a:r>
              <a:rPr lang="el-GR" sz="1200" b="1" i="1" dirty="0" smtClean="0">
                <a:latin typeface="Trebuchet MS" pitchFamily="34" charset="0"/>
              </a:rPr>
              <a:t>Διατηρούνται οι νομίμως εκδοθείσες άδειες λειτουργίας ή άλλες διοικητικές πράξεις, εφ’ όσον καταβληθεί το 10% του ειδικού παραβόλου διατήρησης άδειας λειτουργίας, το οποίο επέχει θέση προστίμου. Κατά τα λοιπά εφαρμόζονται τα οριζόμενα στην παρ. 1β του ιδίου άρθρου.</a:t>
            </a:r>
          </a:p>
          <a:p>
            <a:pPr marL="0" indent="0">
              <a:buFont typeface="Georgia" pitchFamily="18" charset="0"/>
              <a:buNone/>
            </a:pPr>
            <a:r>
              <a:rPr lang="el-GR" sz="1200" b="1" i="1" dirty="0" smtClean="0">
                <a:latin typeface="Trebuchet MS" pitchFamily="34" charset="0"/>
              </a:rPr>
              <a:t> </a:t>
            </a: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2 - Θέση περιεχομένου"/>
          <p:cNvSpPr>
            <a:spLocks/>
          </p:cNvSpPr>
          <p:nvPr/>
        </p:nvSpPr>
        <p:spPr bwMode="auto">
          <a:xfrm>
            <a:off x="395288" y="908050"/>
            <a:ext cx="8353425" cy="5545138"/>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r>
              <a:rPr lang="el-GR" sz="1600" b="1" dirty="0">
                <a:solidFill>
                  <a:schemeClr val="tx2"/>
                </a:solidFill>
                <a:latin typeface="Trebuchet MS" pitchFamily="34" charset="0"/>
              </a:rPr>
              <a:t>Άρθρο 23</a:t>
            </a:r>
            <a:r>
              <a:rPr lang="en-US" sz="1600" b="1" dirty="0">
                <a:solidFill>
                  <a:schemeClr val="tx2"/>
                </a:solidFill>
                <a:latin typeface="Trebuchet MS" pitchFamily="34" charset="0"/>
              </a:rPr>
              <a:t> - </a:t>
            </a:r>
            <a:r>
              <a:rPr lang="el-GR" sz="1600" b="1" dirty="0">
                <a:solidFill>
                  <a:schemeClr val="tx2"/>
                </a:solidFill>
                <a:latin typeface="Trebuchet MS" pitchFamily="34" charset="0"/>
              </a:rPr>
              <a:t>Ειδικές διατάξεις</a:t>
            </a:r>
          </a:p>
          <a:p>
            <a:pPr eaLnBrk="0" hangingPunct="0">
              <a:spcBef>
                <a:spcPts val="300"/>
              </a:spcBef>
              <a:buClr>
                <a:srgbClr val="A04DA3"/>
              </a:buClr>
              <a:buFont typeface="Georgia" pitchFamily="18" charset="0"/>
              <a:buNone/>
            </a:pPr>
            <a:r>
              <a:rPr lang="el-GR" sz="800" dirty="0">
                <a:latin typeface="Georgia" pitchFamily="18" charset="0"/>
              </a:rPr>
              <a:t> </a:t>
            </a:r>
          </a:p>
          <a:p>
            <a:pPr eaLnBrk="0" hangingPunct="0">
              <a:spcBef>
                <a:spcPts val="300"/>
              </a:spcBef>
              <a:buClr>
                <a:srgbClr val="A04DA3"/>
              </a:buClr>
              <a:buFont typeface="Georgia" pitchFamily="18" charset="0"/>
              <a:buNone/>
            </a:pPr>
            <a:endParaRPr lang="en-US" sz="1200" dirty="0">
              <a:latin typeface="Trebuchet MS" pitchFamily="34" charset="0"/>
            </a:endParaRPr>
          </a:p>
          <a:p>
            <a:pPr eaLnBrk="0" hangingPunct="0">
              <a:spcBef>
                <a:spcPts val="300"/>
              </a:spcBef>
              <a:buClr>
                <a:srgbClr val="A04DA3"/>
              </a:buClr>
              <a:buFont typeface="Georgia" pitchFamily="18" charset="0"/>
              <a:buNone/>
            </a:pPr>
            <a:r>
              <a:rPr lang="el-GR" sz="1200" dirty="0">
                <a:latin typeface="Trebuchet MS" pitchFamily="34" charset="0"/>
              </a:rPr>
              <a:t>β. Σε περίπτωση παρέλευσης του χρονικού διαστήματος των τριών (3) ετών και εφόσον δεν είναι δυνατή η έκδοση άδειας νομιμοποίησης αποκλειστικά  για λόγους μεταβολής του πολεοδομικού καθεστώτος επιτρέπεται η τροποποίηση των στοιχείων της δήλωσης κατά τις διατάξεις του παρόντος προκειμένου να υπαχθεί στο άρθρο 8 του παρόντος. Για τις αυθαίρετες κατασκευές της παρούσας παραγράφου, μετά τη διόρθωση δεν εφαρμόζονται τα οριζόμενα στην παρ. 5 του άρθρου 25 του παρόντος περί εκπτώσεως και μειώσεων του ειδικού προστίμου. Η διαδικασία του παρόντος άρθρου εφαρμόζεται και για κατασκευές ή εγκαταστάσεις ακινήτων στρατηγικών επενδύσεων για τα οποία έχει υποβληθεί αίτηση ένταξης στη διαδικασία Στρατηγικών Επενδύσεων κατά τις διατάξεις του ν.3986/2011 (Α’ 152) και του ν.4146/2013 (Α’ 90) Σε περίπτωση όπου δεν εγκριθεί η αίτηση για το Ειδικό Σχέδιο κατά τις ως άνω διατάξεις εντός τριών ετών από την υποβολή του αιτήματος επιτρέπεται η υπαγωγή στις διατάξεις του παρόντος νόμου εντός αποκλειστικής προθεσμίας έξι (6) μηνών. Σε κάθε περίπτωση απαιτείται η υπαγωγή στις διατάξεις του παρόντος νόμου κατά την παρούσα παράγραφο αυθαιρέτων κατασκευών ή χρήσεων και μετά την έγκριση των Ειδικών Σχεδίων κατά τις διατάξεις του ν.3986/2011 (Α’ 152) και του ν.4146/2013 (Α’ 90).</a:t>
            </a:r>
            <a:endParaRPr lang="en-US" sz="1200" dirty="0">
              <a:latin typeface="Trebuchet MS" pitchFamily="34" charset="0"/>
            </a:endParaRPr>
          </a:p>
          <a:p>
            <a:pPr eaLnBrk="0" hangingPunct="0">
              <a:spcBef>
                <a:spcPts val="300"/>
              </a:spcBef>
              <a:buClr>
                <a:srgbClr val="A04DA3"/>
              </a:buClr>
              <a:buFont typeface="Georgia" pitchFamily="18" charset="0"/>
              <a:buNone/>
            </a:pPr>
            <a:endParaRPr lang="el-GR" sz="1200" dirty="0">
              <a:latin typeface="Trebuchet MS" pitchFamily="34" charset="0"/>
            </a:endParaRPr>
          </a:p>
          <a:p>
            <a:pPr eaLnBrk="0" hangingPunct="0">
              <a:spcBef>
                <a:spcPts val="300"/>
              </a:spcBef>
              <a:buClr>
                <a:srgbClr val="A04DA3"/>
              </a:buClr>
              <a:buFont typeface="Georgia" pitchFamily="18" charset="0"/>
              <a:buNone/>
            </a:pPr>
            <a:r>
              <a:rPr lang="el-GR" sz="800" dirty="0">
                <a:latin typeface="Georgia" pitchFamily="18" charset="0"/>
              </a:rPr>
              <a:t> </a:t>
            </a:r>
          </a:p>
          <a:p>
            <a:pPr eaLnBrk="0" hangingPunct="0">
              <a:spcBef>
                <a:spcPts val="300"/>
              </a:spcBef>
              <a:buClr>
                <a:srgbClr val="A04DA3"/>
              </a:buClr>
              <a:buFont typeface="Georgia" pitchFamily="18" charset="0"/>
              <a:buNone/>
            </a:pPr>
            <a:r>
              <a:rPr lang="el-GR" sz="1200" b="1" i="1" dirty="0">
                <a:latin typeface="Trebuchet MS" pitchFamily="34" charset="0"/>
              </a:rPr>
              <a:t>Μετά τη διόρθωση των στοιχείων της δήλωσης, λόγω αδυναμίας έκδοσης άδειας νομιμοποίησης, δεν εφαρμόζονται τα οριζόμενα στην παράγραφο 5 του άρθρου 21 (εκ παραδρομής γίνεται αναφορά στο άρθρο 25)</a:t>
            </a:r>
          </a:p>
          <a:p>
            <a:pPr eaLnBrk="0" hangingPunct="0">
              <a:spcBef>
                <a:spcPts val="300"/>
              </a:spcBef>
              <a:buClr>
                <a:srgbClr val="A04DA3"/>
              </a:buClr>
              <a:buFont typeface="Georgia" pitchFamily="18" charset="0"/>
              <a:buNone/>
            </a:pPr>
            <a:r>
              <a:rPr lang="el-GR" sz="1200" b="1" i="1" dirty="0">
                <a:latin typeface="Trebuchet MS" pitchFamily="34" charset="0"/>
              </a:rPr>
              <a:t> </a:t>
            </a:r>
          </a:p>
        </p:txBody>
      </p:sp>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2 - Θέση περιεχομένου"/>
          <p:cNvSpPr>
            <a:spLocks noGrp="1"/>
          </p:cNvSpPr>
          <p:nvPr>
            <p:ph idx="1"/>
          </p:nvPr>
        </p:nvSpPr>
        <p:spPr>
          <a:xfrm>
            <a:off x="179388" y="908050"/>
            <a:ext cx="8713787" cy="5765800"/>
          </a:xfrm>
        </p:spPr>
        <p:txBody>
          <a:bodyPr/>
          <a:lstStyle/>
          <a:p>
            <a:pPr marL="0" indent="0">
              <a:buFont typeface="Georgia" pitchFamily="18" charset="0"/>
              <a:buNone/>
            </a:pPr>
            <a:r>
              <a:rPr lang="el-GR" sz="1200" smtClean="0">
                <a:latin typeface="Trebuchet MS" pitchFamily="34" charset="0"/>
              </a:rPr>
              <a:t>2. Στις περιπτώσεις της παρ.1 η μεταβίβαση ή η σύσταση εμπραγμάτων δικαιωμάτων, μπορεί να πραγματοποιηθεί προ της υποχρέωσης έκδοσης της σχετικής οικοδομικής άδειας με την καταβολή ποσοστού 30% του συνολικού ποσού του προστίμου, υπό την προϋπόθεση να αναλάβει ο νέος κύριος την υποχρέωση αυτή, με ειδική μνεία στο σχετικό συμβολαιογραφικό έγγραφο. </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3. Στην περίπτωση αυθαιρέτων κατασκευών ή χρήσεων προ 28.7.2011, για τις οποίες έχει εκδοθεί με βάση την κείμενη νομοθεσία προ της ισχύος του παρόντος οικοδομική άδεια νομιμοποίησης, αν καταβληθεί το παράβολο της παραγράφου 10 του άρθρου 11 και υποβληθούν στο πληροφοριακό σύστημα τα στοιχεία νομιμότητας, δεν οφείλεται άλλο πρόστιμο και εφαρμόζεται η διαδικασία διαγραφής ανείσπρακτων βεβαιωθέντων προστίμων κατά τις διατάξεις του παρόντος νόμου.</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4. Αυθαίρετες κατασκευές, που έχουν κατεδαφιστεί πριν την 28.07.2011 για τις οποίες έχουν βεβαιωθεί πρόστιμα ανέγερσης και διατήρησης στην αρμόδια φορολογική αρχή, υπάγονται στις διατάξεις του παρόντος με την καταβολή παραβόλου ποσού 500 ευρώ. Για την υπαγωγή υποβάλλεται αίτηση, τεχνική έκθεση Μηχανικού και αποδεικτικά στοιχεία για την κατεδάφιση, δεν απαιτούνται πρόσθετα στοιχεία και σχέδια και εφαρμόζεται η διαδικασία διαγραφής ανείσπρακτων βεβαιωθέντων προστίμων κατά τις διατάξεις του παρόντος νόμου.</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5. Στις διατάξεις του παρόντος νόμου υπάγονται, αυθαίρετες κατασκευές και εγκαταστάσεις κεραιών πάνω από την απόληξη κλιμακοστασίου και φρέατος ανελκυστήρα, εφόσον διαθέτουν άδεια κατασκευής από την Εθνική Επιτροπή Τηλεπικοινωνιών και Ταχυδρομείων και γνωμοδότηση της Ελληνικής Επιτροπής Ατομικής Ενέργειας επί της μελέτης εκπεμπόμενης ακτινοβολίας ή θεωρούνται ότι λειτουργούν νόμιμα, σύμφωνα με τη νομοθεσία. Στη περίπτωση αυτή επιτρέπονται και οι αναβαθμίσεις ή τροποποιήσεις των κατασκευών εφόσον δεν επέρχεται ουδεμία μεταβολή των δομικών κατασκευών. Οι κατασκευές αυτές μετά την υπαγωγή τους στη ρύθμιση του παρόντος νόμου, μπορούν να αναβαθμίζονται σύμφωνα με τις ισχύουσες διατάξεις.</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6. Στις ρυθμίσεις του παρόντος νόμου υπάγονται και κτίσματα που έχουν ανεγερθεί με άδεια που εκδόθηκε από την αρμόδια αρχή και η οποία μεταγενέστερα ανακλήθηκε ή ακυρώθηκε για οποιονδήποτε λόγο, εκτός εάν η ανάκληση ή η ακύρωση οφείλεται σε υποβολή αναληθών στοιχείων ή ανακριβείς αποτυπώσεις της υπάρχουσας κατάστασης κατά την έκδοσή τους. Για την υπαγωγή των εν λόγω κτισμάτων στις διατάξεις του παρόντος απαιτείται η καταβολή, για κάθε ιδιοκτησία, του παράβολου της παρ. 10 του άρθρου 11. Τα κτίσματα αυτά απαλλάσσονται από την καταβολή του ενιαίου ειδικού προστίμου.</a:t>
            </a:r>
          </a:p>
          <a:p>
            <a:pPr marL="0" indent="0"/>
            <a:endParaRPr lang="el-GR" sz="800" smtClean="0"/>
          </a:p>
          <a:p>
            <a:pPr marL="0" indent="0"/>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1143000"/>
            <a:ext cx="8229600" cy="557213"/>
          </a:xfrm>
        </p:spPr>
        <p:txBody>
          <a:bodyPr/>
          <a:lstStyle/>
          <a:p>
            <a:r>
              <a:rPr lang="el-GR" sz="1800" smtClean="0"/>
              <a:t>Η σύγχρονη Αθήνα</a:t>
            </a:r>
          </a:p>
        </p:txBody>
      </p:sp>
      <p:sp>
        <p:nvSpPr>
          <p:cNvPr id="4" name="Footer Placeholder 3"/>
          <p:cNvSpPr>
            <a:spLocks noGrp="1"/>
          </p:cNvSpPr>
          <p:nvPr>
            <p:ph type="ftr" sz="quarter" idx="11"/>
          </p:nvPr>
        </p:nvSpPr>
        <p:spPr/>
        <p:txBody>
          <a:bodyPr/>
          <a:lstStyle/>
          <a:p>
            <a:pPr>
              <a:defRPr/>
            </a:pPr>
            <a:r>
              <a:rPr lang="el-GR" smtClean="0"/>
              <a:t>Κων/νος Δ. Καρατσώλης.</a:t>
            </a:r>
            <a:endParaRPr lang="el-GR"/>
          </a:p>
        </p:txBody>
      </p:sp>
      <p:pic>
        <p:nvPicPr>
          <p:cNvPr id="17411" name="5 - Θέση εικόνας" descr="DSC_0039.JPG"/>
          <p:cNvPicPr>
            <a:picLocks noGrp="1" noChangeAspect="1"/>
          </p:cNvPicPr>
          <p:nvPr>
            <p:ph idx="1"/>
          </p:nvPr>
        </p:nvPicPr>
        <p:blipFill>
          <a:blip r:embed="rId2" cstate="print"/>
          <a:srcRect l="5721" r="5721"/>
          <a:stretch>
            <a:fillRect/>
          </a:stretch>
        </p:blipFill>
        <p:spPr>
          <a:xfrm>
            <a:off x="1689100" y="1773238"/>
            <a:ext cx="5765800" cy="4324350"/>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
        <p:nvSpPr>
          <p:cNvPr id="55298" name="2 - Θέση περιεχομένου"/>
          <p:cNvSpPr>
            <a:spLocks/>
          </p:cNvSpPr>
          <p:nvPr/>
        </p:nvSpPr>
        <p:spPr bwMode="auto">
          <a:xfrm>
            <a:off x="468313" y="1409700"/>
            <a:ext cx="8229600" cy="4324350"/>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r>
              <a:rPr lang="el-GR" sz="1200">
                <a:latin typeface="Trebuchet MS" pitchFamily="34" charset="0"/>
              </a:rPr>
              <a:t>7. Στις ρυθμίσεις του παρόντος νόμου υπάγονται κτίσματα που έχουν ανεγερθεί με άδεια που εκδόθηκε από την αρμόδια αρχή και που μεταγενέστερα ανακλήθηκε λόγω υποβολής αναληθών στοιχείων ή ανακριβούς αποτύπωσης της υπάρχουσας κατάστασης. Για τα κτίσματα αυτά υποβάλλονται όλα τα δικαιολογητικά του άρθρου 11 και καταβάλλεται το σχετικό παράβολο καθώς και το ενιαίο ειδικό πρόστιμο, σύμφωνα με τις διατάξεις του παρόντος. Δεν υπάγονται στις διατάξεις του παρόντος νόμου και του παρόντος άρθρου κτίσματα που κρίθηκαν αυθαίρετα με αμετάκλητη απόφαση του αρμοδίου δικαστηρίου εφόσον ουδέποτε πριν την 28.07.2011 αποπερατώθηκαν πλήρως κατά τις κείμενες διατάξεις ή λειτούργησαν με την απαιτούμενη άδεια λειτουργίας.</a:t>
            </a:r>
          </a:p>
          <a:p>
            <a:pPr eaLnBrk="0" hangingPunct="0">
              <a:spcBef>
                <a:spcPts val="300"/>
              </a:spcBef>
              <a:buClr>
                <a:srgbClr val="A04DA3"/>
              </a:buClr>
              <a:buFont typeface="Georgia" pitchFamily="18" charset="0"/>
              <a:buNone/>
            </a:pPr>
            <a:r>
              <a:rPr lang="el-GR" sz="1200">
                <a:latin typeface="Trebuchet MS" pitchFamily="34" charset="0"/>
              </a:rPr>
              <a:t>8. Στις ρυθμίσεις του παρόντος νόμου υπάγονται και λιθόκτιστα κτίσματα, τα οποία κατά το χρόνο κατασκευής τους βρίσκονταν εκτός αιγιαλού, σύμφωνα με παλαιότερη χάραξή του, με βάση τα στοιχεία της αρμόδιας Κτηματικής Υπηρεσίας, εφόσον έχουν κατασκευαστεί πριν την έναρξη ισχύος του ν. 1337/1983. </a:t>
            </a:r>
          </a:p>
          <a:p>
            <a:pPr eaLnBrk="0" hangingPunct="0">
              <a:spcBef>
                <a:spcPts val="300"/>
              </a:spcBef>
              <a:buClr>
                <a:srgbClr val="A04DA3"/>
              </a:buClr>
              <a:buFont typeface="Georgia" pitchFamily="18" charset="0"/>
              <a:buNone/>
            </a:pPr>
            <a:r>
              <a:rPr lang="el-GR" sz="1200">
                <a:latin typeface="Trebuchet MS" pitchFamily="34" charset="0"/>
              </a:rPr>
              <a:t>9. Η διαφορετική διαρρύθμιση διακεκριμένης αυτοτελούς οριζόντιας ή κάθετης ιδιοκτησίας από αυτήν που προβλέπεται στα εγκεκριμένα σχέδια της οικοδομικής άδειας δεν συνιστά αυθαίρετη κατασκευή και απαλλάσσεται της υποχρέωσης υπαγωγής στις ρυθμίσεις του παρόντος νόμου. </a:t>
            </a:r>
          </a:p>
          <a:p>
            <a:pPr eaLnBrk="0" hangingPunct="0">
              <a:spcBef>
                <a:spcPts val="300"/>
              </a:spcBef>
              <a:buClr>
                <a:srgbClr val="A04DA3"/>
              </a:buClr>
              <a:buFont typeface="Georgia" pitchFamily="18" charset="0"/>
              <a:buNone/>
            </a:pPr>
            <a:r>
              <a:rPr lang="el-GR" sz="1200">
                <a:latin typeface="Trebuchet MS" pitchFamily="34" charset="0"/>
              </a:rPr>
              <a:t>10. Η διαφορετική διαμερισμάτωση ορόφου, από αυτήν που προβλέπεται στα εγκεκριμένα σχέδια της οικοδομικής άδειας, αν έχει επιφέρει τροποποίηση των μηχανολογικών εγκαταστάσεων, υπάγεται στις διατάξεις του παρόντος νόμου και υποβάλλεται κάτοψη αποτύπωσης της υφιστάμενης κατάστασης του ορόφου. Ως ειδικό πρόστιμο καταβάλλεται εφάπαξ το ποσό των 500 ευρώ και δεν καταβάλλεται παράβολο.</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b="1" i="1">
                <a:latin typeface="Trebuchet MS" pitchFamily="34" charset="0"/>
              </a:rPr>
              <a:t> </a:t>
            </a:r>
          </a:p>
          <a:p>
            <a:pPr eaLnBrk="0" hangingPunct="0">
              <a:spcBef>
                <a:spcPts val="300"/>
              </a:spcBef>
              <a:buClr>
                <a:srgbClr val="A04DA3"/>
              </a:buClr>
              <a:buFont typeface="Georgia" pitchFamily="18" charset="0"/>
              <a:buNone/>
            </a:pPr>
            <a:r>
              <a:rPr lang="el-GR" sz="1200" b="1" i="1">
                <a:latin typeface="Trebuchet MS" pitchFamily="34" charset="0"/>
              </a:rPr>
              <a:t>Καταβάλλεται παράβολο 500 ευρώ ανά όροφο και την αίτηση υποβάλλει οποιοσδήποτε ενδιαφερόμενος ιδιοκτήτης διαμερίσματος. Σε περίπτωση που η αποτύπωση του ορόφου έχει γίνει με τη συναίνεση των λοιπών ιδιοκτητών διαμερισμάτων του ορόφου η υπαγωγή καλύπτει και αυτούς.</a:t>
            </a:r>
          </a:p>
          <a:p>
            <a:pPr eaLnBrk="0" hangingPunct="0">
              <a:spcBef>
                <a:spcPts val="300"/>
              </a:spcBef>
              <a:buClr>
                <a:srgbClr val="A04DA3"/>
              </a:buClr>
              <a:buFont typeface="Georgia" pitchFamily="18" charset="0"/>
              <a:buNone/>
            </a:pPr>
            <a:r>
              <a:rPr lang="el-GR" sz="800">
                <a:latin typeface="Georgia" pitchFamily="18" charset="0"/>
              </a:rPr>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2 - Θέση περιεχομένου"/>
          <p:cNvSpPr>
            <a:spLocks noGrp="1"/>
          </p:cNvSpPr>
          <p:nvPr>
            <p:ph idx="1"/>
          </p:nvPr>
        </p:nvSpPr>
        <p:spPr>
          <a:xfrm>
            <a:off x="468313" y="1912938"/>
            <a:ext cx="8229600" cy="4324350"/>
          </a:xfrm>
        </p:spPr>
        <p:txBody>
          <a:bodyPr/>
          <a:lstStyle/>
          <a:p>
            <a:pPr marL="0" indent="0">
              <a:buFont typeface="Georgia" pitchFamily="18" charset="0"/>
              <a:buNone/>
            </a:pPr>
            <a:r>
              <a:rPr lang="el-GR" sz="1200" smtClean="0">
                <a:latin typeface="Trebuchet MS" pitchFamily="34" charset="0"/>
              </a:rPr>
              <a:t>11. Η διαφορετική χωροθέτηση των υποχρεωτικά προβλεπόμενων από την οικοδομική άδεια θέσεων στάθμευσης αυτοκινήτων από αυτήν που προβλέπεται στα σχέδια της συμβολαιογραφικής δήλωσης του ν. 1221/81, υποβάλλεται κάτοψη αποτύπωσης των υφισταμένων θέσεων στάθμευσης. Ως ειδικό πρόστιμο καταβάλλεται εφάπαξ, εντός της προθεσμίας της πρώτης δόσης, το ποσό των πεντακοσίων (500) ευρώ και δεν καταβάλλεται παράβολο.</a:t>
            </a:r>
          </a:p>
          <a:p>
            <a:pPr marL="0" indent="0">
              <a:buFont typeface="Georgia" pitchFamily="18" charset="0"/>
              <a:buNone/>
            </a:pPr>
            <a:r>
              <a:rPr lang="el-GR" sz="800" smtClean="0"/>
              <a:t> </a:t>
            </a:r>
            <a:endParaRPr lang="en-US" sz="800" smtClean="0"/>
          </a:p>
          <a:p>
            <a:pPr marL="0" indent="0">
              <a:buFont typeface="Georgia" pitchFamily="18" charset="0"/>
              <a:buNone/>
            </a:pPr>
            <a:endParaRPr lang="el-GR" sz="800" smtClean="0"/>
          </a:p>
          <a:p>
            <a:pPr marL="0" indent="0">
              <a:buFont typeface="Georgia" pitchFamily="18" charset="0"/>
              <a:buNone/>
            </a:pPr>
            <a:r>
              <a:rPr lang="el-GR" sz="1200" b="1" i="1" smtClean="0">
                <a:latin typeface="Trebuchet MS" pitchFamily="34" charset="0"/>
              </a:rPr>
              <a:t>Ως ειδικό πρόστιμο καταβάλλεται εφάπαξ το ποσό των πεντακοσίων (500) ευρώ και δεν καταβάλλεται παράβολο.</a:t>
            </a:r>
          </a:p>
          <a:p>
            <a:pPr marL="0" indent="0">
              <a:buFont typeface="Georgia" pitchFamily="18" charset="0"/>
              <a:buNone/>
            </a:pPr>
            <a:r>
              <a:rPr lang="el-GR" sz="800" smtClean="0"/>
              <a:t> </a:t>
            </a:r>
            <a:endParaRPr lang="en-US" sz="800" smtClean="0"/>
          </a:p>
          <a:p>
            <a:pPr marL="0" indent="0">
              <a:buFont typeface="Georgia" pitchFamily="18" charset="0"/>
              <a:buNone/>
            </a:pPr>
            <a:endParaRPr lang="el-GR" sz="800" smtClean="0"/>
          </a:p>
          <a:p>
            <a:pPr marL="0" indent="0">
              <a:buFont typeface="Georgia" pitchFamily="18" charset="0"/>
              <a:buNone/>
            </a:pPr>
            <a:r>
              <a:rPr lang="el-GR" sz="1200" smtClean="0">
                <a:latin typeface="Trebuchet MS" pitchFamily="34" charset="0"/>
              </a:rPr>
              <a:t>12. Στις διατάξεις του παρόντος νόμου υπάγονται αυθαίρετες κατασκευές ή αλλαγές χρήσεις τουριστικών εγκαταστάσεων, κατά παρέκκλιση των όρων δόμησης και των χρήσεων γης που ίσχυαν κατά το χρόνο κατασκευής, υπό την προϋπόθεση ότι για τις κατασκευές αυτές έχει εκδοθεί, μετά την καταβολή σχετικού προστίμου, σήμα λειτουργίας από τον Ε.Ο.Τ καθώς και υπό την προϋπόθεση ότι λειτουργούσαν νομίμως μέχρι την 28.07.2011.</a:t>
            </a:r>
          </a:p>
          <a:p>
            <a:pPr marL="0" indent="0">
              <a:buFont typeface="Georgia" pitchFamily="18" charset="0"/>
              <a:buNone/>
            </a:pPr>
            <a:r>
              <a:rPr lang="el-GR" sz="800" smtClean="0"/>
              <a:t> </a:t>
            </a:r>
            <a:endParaRPr lang="en-US" sz="800" smtClean="0"/>
          </a:p>
          <a:p>
            <a:pPr marL="0" indent="0">
              <a:buFont typeface="Georgia" pitchFamily="18" charset="0"/>
              <a:buNone/>
            </a:pPr>
            <a:endParaRPr lang="el-GR" sz="800" smtClean="0"/>
          </a:p>
          <a:p>
            <a:pPr marL="0" indent="0">
              <a:buFont typeface="Georgia" pitchFamily="18" charset="0"/>
              <a:buNone/>
            </a:pPr>
            <a:r>
              <a:rPr lang="el-GR" sz="1200" b="1" i="1" smtClean="0">
                <a:latin typeface="Trebuchet MS" pitchFamily="34" charset="0"/>
              </a:rPr>
              <a:t>Στις διατάξεις του ν. 4178/13 υπάγονται αυθαίρετα κτίρια ή αυθαίρετες αλλαγές χρήσης που έχουν κατασκευαστεί κατά παρέκκλιση των όρων δόμησης και χρήσεων που ίσχυαν κατά το χρόνο κατασκευής. Δεν ισχύουν οι περιορισμοί της παρ. 6 του άρθρου 13, αλλά απαιτείται έγκριση της επιτροπής του άρθρου 12 του νόμου.</a:t>
            </a:r>
          </a:p>
          <a:p>
            <a:pPr marL="0" indent="0">
              <a:buFont typeface="Georgia" pitchFamily="18" charset="0"/>
              <a:buNone/>
            </a:pPr>
            <a:r>
              <a:rPr lang="el-GR" sz="1200" b="1" i="1" smtClean="0">
                <a:latin typeface="Trebuchet MS" pitchFamily="34" charset="0"/>
              </a:rPr>
              <a:t> </a:t>
            </a:r>
          </a:p>
          <a:p>
            <a:pPr marL="0" indent="0">
              <a:buFont typeface="Georgia" pitchFamily="18" charset="0"/>
              <a:buNone/>
            </a:pPr>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2 - Θέση περιεχομένου"/>
          <p:cNvSpPr>
            <a:spLocks/>
          </p:cNvSpPr>
          <p:nvPr/>
        </p:nvSpPr>
        <p:spPr bwMode="auto">
          <a:xfrm>
            <a:off x="590550" y="1412875"/>
            <a:ext cx="8229600" cy="4324350"/>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r>
              <a:rPr lang="el-GR" sz="1200">
                <a:latin typeface="Trebuchet MS" pitchFamily="34" charset="0"/>
              </a:rPr>
              <a:t>13. Αυθαίρετες κατασκευές σταυλικών εγκαταστάσεων και συνοδών κτιρίων προσωρινής διαμονής σε δημόσιες υπό νόμιμη παραχώρηση  ή ιδιωτικές  εκτάσεις εκμεταλλευόμενες νομίμως από κτηνοτρόφους, οι οποίες είναι καταχωρημένες στο Ολοκληρωμένο Σύστημα Διαχείρισης και Ελέγχου Αγροτικών Εκμεταλλεύσεων (ΟΣΔΕ) μπορούν να υπαχθούν στις διατάξεις του παρόντος νόμου χωρίς την καταβολή προστίμου, αφού υποβάλλουν:</a:t>
            </a:r>
          </a:p>
          <a:p>
            <a:pPr eaLnBrk="0" hangingPunct="0">
              <a:spcBef>
                <a:spcPts val="300"/>
              </a:spcBef>
              <a:buClr>
                <a:srgbClr val="A04DA3"/>
              </a:buClr>
              <a:buFont typeface="Georgia" pitchFamily="18" charset="0"/>
              <a:buNone/>
            </a:pPr>
            <a:r>
              <a:rPr lang="el-GR" sz="1200">
                <a:latin typeface="Trebuchet MS" pitchFamily="34" charset="0"/>
              </a:rPr>
              <a:t>α) Αίτηση</a:t>
            </a:r>
          </a:p>
          <a:p>
            <a:pPr eaLnBrk="0" hangingPunct="0">
              <a:spcBef>
                <a:spcPts val="300"/>
              </a:spcBef>
              <a:buClr>
                <a:srgbClr val="A04DA3"/>
              </a:buClr>
              <a:buFont typeface="Georgia" pitchFamily="18" charset="0"/>
              <a:buNone/>
            </a:pPr>
            <a:r>
              <a:rPr lang="el-GR" sz="1200">
                <a:latin typeface="Trebuchet MS" pitchFamily="34" charset="0"/>
              </a:rPr>
              <a:t>β) Αντίγραφο της Ενιαίας Αίτησης Ενίσχυσης,  με τα αντίστοιχα αποσπάσματα χάρτη, όπου θα αποτυπώνονται από τον μηχανικό το σημεία των σταυλικών εγκαταστάσεων,</a:t>
            </a:r>
          </a:p>
          <a:p>
            <a:pPr eaLnBrk="0" hangingPunct="0">
              <a:spcBef>
                <a:spcPts val="300"/>
              </a:spcBef>
              <a:buClr>
                <a:srgbClr val="A04DA3"/>
              </a:buClr>
              <a:buFont typeface="Georgia" pitchFamily="18" charset="0"/>
              <a:buNone/>
            </a:pPr>
            <a:r>
              <a:rPr lang="el-GR" sz="1200">
                <a:latin typeface="Trebuchet MS" pitchFamily="34" charset="0"/>
              </a:rPr>
              <a:t>γ) Τεχνική έκθεση μηχανικού, όπου δηλώνεται ότι οι επιφάνειες του κτίσματος ή των κτισμάτων προσωρινής διαμονής δεν υπερβαίνουν συνολικά τα 35,00 τ.μ. καθώς και ο τρόπος κατασκευής αυτών και των σταυλικών εγκαταστάσεων.</a:t>
            </a:r>
          </a:p>
          <a:p>
            <a:pPr eaLnBrk="0" hangingPunct="0">
              <a:spcBef>
                <a:spcPts val="300"/>
              </a:spcBef>
              <a:buClr>
                <a:srgbClr val="A04DA3"/>
              </a:buClr>
              <a:buFont typeface="Georgia" pitchFamily="18" charset="0"/>
              <a:buNone/>
            </a:pPr>
            <a:r>
              <a:rPr lang="el-GR" sz="800">
                <a:latin typeface="Georgia" pitchFamily="18" charset="0"/>
              </a:rPr>
              <a:t> </a:t>
            </a:r>
            <a:endParaRPr lang="en-US" sz="800">
              <a:latin typeface="Georgia" pitchFamily="18" charset="0"/>
            </a:endParaRPr>
          </a:p>
          <a:p>
            <a:pPr eaLnBrk="0" hangingPunct="0">
              <a:spcBef>
                <a:spcPts val="300"/>
              </a:spcBef>
              <a:buClr>
                <a:srgbClr val="A04DA3"/>
              </a:buClr>
              <a:buFont typeface="Georgia" pitchFamily="18" charset="0"/>
              <a:buNone/>
            </a:pPr>
            <a:endParaRPr lang="el-GR" sz="800">
              <a:latin typeface="Georgia" pitchFamily="18" charset="0"/>
            </a:endParaRPr>
          </a:p>
          <a:p>
            <a:pPr eaLnBrk="0" hangingPunct="0">
              <a:spcBef>
                <a:spcPts val="300"/>
              </a:spcBef>
              <a:buClr>
                <a:srgbClr val="A04DA3"/>
              </a:buClr>
              <a:buFont typeface="Georgia" pitchFamily="18" charset="0"/>
              <a:buNone/>
            </a:pPr>
            <a:r>
              <a:rPr lang="el-GR" sz="1200" b="1" i="1">
                <a:latin typeface="Trebuchet MS" pitchFamily="34" charset="0"/>
              </a:rPr>
              <a:t>Στα κτίσματα προσωρινής διαμονής δεν περιλαμβάνονται οι σταυλικές εγκαταστάσεις. Η επιφάνεια των 35 τ.μ. είναι περιορισμός της συνολικής επιφάνειας περισσοτέρων κτισμάτων προσωρινής διαμονής. </a:t>
            </a:r>
          </a:p>
          <a:p>
            <a:pPr eaLnBrk="0" hangingPunct="0">
              <a:spcBef>
                <a:spcPts val="300"/>
              </a:spcBef>
              <a:buClr>
                <a:srgbClr val="A04DA3"/>
              </a:buClr>
              <a:buFont typeface="Georgia" pitchFamily="18" charset="0"/>
              <a:buNone/>
            </a:pPr>
            <a:r>
              <a:rPr lang="el-GR" sz="1200" b="1" i="1">
                <a:latin typeface="Trebuchet MS" pitchFamily="34" charset="0"/>
              </a:rPr>
              <a:t>Υπάγονται στις διατάξεις του ν. 4178/13 οι περιπτώσεις κτισμάτων προσωρινής διαμονής συνολικής επιφάνειας μεγαλύτερης των 35 τ.μ. Στις περιπτώσεις αυτές η επιφάνεια των 35 τ.μ. καλύπτεται με το παράβολο των 300 ευρώ και η επιπλέον επιφάνεια καταχωρείται σε άλλο φύλλο καταγραφής υπολογιζομένου του ενιαίου ειδικού προστίμου  κατά τις γενικές διατάξεις</a:t>
            </a:r>
          </a:p>
          <a:p>
            <a:pPr eaLnBrk="0" hangingPunct="0">
              <a:spcBef>
                <a:spcPts val="300"/>
              </a:spcBef>
              <a:buClr>
                <a:srgbClr val="A04DA3"/>
              </a:buClr>
              <a:buFont typeface="Georgia" pitchFamily="18" charset="0"/>
              <a:buNone/>
            </a:pPr>
            <a:endParaRPr lang="en-US" sz="800">
              <a:latin typeface="Georgia" pitchFamily="18" charset="0"/>
            </a:endParaRPr>
          </a:p>
          <a:p>
            <a:pPr eaLnBrk="0" hangingPunct="0">
              <a:spcBef>
                <a:spcPts val="300"/>
              </a:spcBef>
              <a:buClr>
                <a:srgbClr val="A04DA3"/>
              </a:buClr>
              <a:buFont typeface="Georgia" pitchFamily="18" charset="0"/>
              <a:buNone/>
            </a:pPr>
            <a:r>
              <a:rPr lang="el-GR" sz="800">
                <a:latin typeface="Georgia" pitchFamily="18" charset="0"/>
              </a:rPr>
              <a:t> </a:t>
            </a:r>
          </a:p>
          <a:p>
            <a:pPr eaLnBrk="0" hangingPunct="0">
              <a:spcBef>
                <a:spcPts val="300"/>
              </a:spcBef>
              <a:buClr>
                <a:srgbClr val="A04DA3"/>
              </a:buClr>
              <a:buFont typeface="Georgia" pitchFamily="18" charset="0"/>
              <a:buNone/>
            </a:pPr>
            <a:r>
              <a:rPr lang="el-GR" sz="1200">
                <a:latin typeface="Trebuchet MS" pitchFamily="34" charset="0"/>
              </a:rPr>
              <a:t>δ) Παράβολο υπέρ του Ελληνικού Δημοσίου ύψους τριακοσίων (300) ευρώ.</a:t>
            </a:r>
          </a:p>
          <a:p>
            <a:pPr eaLnBrk="0" hangingPunct="0">
              <a:spcBef>
                <a:spcPts val="300"/>
              </a:spcBef>
              <a:buClr>
                <a:srgbClr val="A04DA3"/>
              </a:buClr>
              <a:buFont typeface="Georgia" pitchFamily="18" charset="0"/>
              <a:buChar char="•"/>
            </a:pPr>
            <a:endParaRPr lang="el-GR" sz="1200">
              <a:latin typeface="Trebuchet MS" pitchFamily="34" charset="0"/>
            </a:endParaRPr>
          </a:p>
        </p:txBody>
      </p:sp>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
        <p:nvSpPr>
          <p:cNvPr id="58370" name="2 - Θέση περιεχομένου"/>
          <p:cNvSpPr>
            <a:spLocks/>
          </p:cNvSpPr>
          <p:nvPr/>
        </p:nvSpPr>
        <p:spPr bwMode="auto">
          <a:xfrm>
            <a:off x="396875" y="1844675"/>
            <a:ext cx="8496300" cy="5976938"/>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r>
              <a:rPr lang="el-GR" sz="800">
                <a:latin typeface="Georgia" pitchFamily="18" charset="0"/>
              </a:rPr>
              <a:t> </a:t>
            </a:r>
            <a:r>
              <a:rPr lang="el-GR" sz="1200">
                <a:latin typeface="Trebuchet MS" pitchFamily="34" charset="0"/>
              </a:rPr>
              <a:t>14.α Στις διατάξεις του παρόντος νόμου, υπάγονται υπερβάσεις δόμησης, κάλυψης και ύψους μέχρι ποσοστού 20% των επιτρεπομένων, κατασκευών, επί κτιρίου για το οποίο εκδόθηκε νόμιμη άδεια και οι εργασίες αποπεράτωσης ολοκληρώθηκαν στο σύνολό τους μετά την 28.07.2011, υπό την προϋπόθεση ότι εργασίες κατασκευής του φέροντος οργανισμού πραγματοποιήθηκαν προς της 28.07.2011 και η θεώρηση για την έναρξη των εργασιών, από την Αστυνομική Αρχή, έλαβε χώρα προ της 28.07.2011. Κατά τον έλεγχο από την Υπηρεσία Δόμησης για την ολοκλήρωση των εργασιών και τη σύνδεση του κτιρίου ή τμήματος αυτού μετά δίκτυα κοινής ωφέλειας, προσκομίζεται αντίγραφο της βεβαίωσης υπαγωγής και γίνεται έλεγχος και ταυτοποίηση των στοιχείων υπαγωγής.</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β. Σε κάθε περίπτωση η έναρξη των οικοδομικών εργασιών του φέροντος οργανισμού πριν την 28.07.2011 πιστοποιείται και αποδεικνύεται από σχετική αεροφωτογραφία.  </a:t>
            </a:r>
            <a:endParaRPr lang="en-US" sz="1200">
              <a:latin typeface="Trebuchet MS" pitchFamily="34" charset="0"/>
            </a:endParaRPr>
          </a:p>
          <a:p>
            <a:pPr eaLnBrk="0" hangingPunct="0">
              <a:spcBef>
                <a:spcPts val="300"/>
              </a:spcBef>
              <a:buClr>
                <a:srgbClr val="A04DA3"/>
              </a:buClr>
              <a:buFont typeface="Georgia" pitchFamily="18" charset="0"/>
              <a:buNone/>
            </a:pP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15.α Στις διατάξεις του παρόντος νόμου υπάγονται, μόνο με την καταβολή του σχετικού παραβόλου και χωρίς την καταβολή του ειδικού προστίμου, αυθαίρετες κατασκευές ή αυθαίρετες αλλαγές χρήσης επί κτιρίων που αποδόθηκαν στους δικαιούχους από τον πρώην Οργανισμό Εργατικής Κατοικίας (Ο.Ε.Κ). Η αίτηση υπαγωγής δύναται να υποβληθεί είτε ανά αυτοτελή ιδιοκτησία είτε για το σύνολο των κτιρίων σύμφωνα με την άδεια οικοδομής.</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β. Για την υπαγωγή πέραν των απαιτούμενων δικαιολογητικών, συνυποβάλλεται το παραχωρητήριο ή ο νόμιμος τίτλος από τον Ο.Ε.Κ.</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
        <p:nvSpPr>
          <p:cNvPr id="59394" name="2 - Θέση περιεχομένου"/>
          <p:cNvSpPr>
            <a:spLocks/>
          </p:cNvSpPr>
          <p:nvPr/>
        </p:nvSpPr>
        <p:spPr bwMode="auto">
          <a:xfrm>
            <a:off x="323850" y="692150"/>
            <a:ext cx="8496300" cy="5976938"/>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endParaRPr lang="en-US"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16.α Στις ρυθμίσεις του παρόντος νόμου υπάγονται αυθαίρετες κατασκευές, όπως ορίζονται στην παρ.74 του άρθρου 2 και στο άρθρο 21 του ν.4067/2012 (Α’ 79), σε χώρους που έχουν παραχωρηθεί νομίμως, για συγκεκριμένη εμπορική εκμετάλλευση ή χρήση τραπεζοκαθισμάτων από φορείς του Δημοσίου και ΟΤΑ, κατά παρέκκλιση των διατάξεων της περ. α της παρ.2 του άρθρου 2 του παρόντος. Σε κάθε περίπτωση, εξαιρετικά, η αναστολή των διατάξεων του παρόντος ισχύει μόνο για δύο (2) έτη από την ημερομηνία υπαγωγής. Αυθαίρετες κατασκευές της παρούσας παραγράφου, για τις οποίες εκκρεμούν βεβαιωθέντα πρόστιμα στις Δ.Ο.Υ ή υποθέσεις και έχουν απομακρυνθεί ή κατεδαφιστεί, υπάγονται αντίστοιχα στις διατάξεις του παρόντος νόμου. Για την υπαγωγή πέραν των απαιτούμενων δικαιολογητικών υποβάλλονται το μισθωτήριο συμβόλαιο και οι εγκριτικές πράξεις παραχώρησης της χρήσης.</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γ. Μετά την παρέλευση της προθεσμίας αναστολής των δύο ετών, οι κατασκευές αυτές οφείλουν να προσαρμοστούν, σύμφωνα με τις διατάξεις της Υπουργικής Απόφασης του τελευταίου εδαφίου του άρθρου 21 του ν. 4067/2012 (Α’ 79) ή σε διαφορετική περίπτωση να απομακρυνθούν.</a:t>
            </a:r>
            <a:endParaRPr lang="en-US" sz="1200">
              <a:latin typeface="Trebuchet MS" pitchFamily="34" charset="0"/>
            </a:endParaRPr>
          </a:p>
          <a:p>
            <a:pPr eaLnBrk="0" hangingPunct="0">
              <a:spcBef>
                <a:spcPts val="300"/>
              </a:spcBef>
              <a:buClr>
                <a:srgbClr val="A04DA3"/>
              </a:buClr>
              <a:buFont typeface="Georgia" pitchFamily="18" charset="0"/>
              <a:buNone/>
            </a:pPr>
            <a:endParaRPr lang="en-US"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δ. Με ευθύνη του κάθε Δήμου, σε περιοχές ή ζώνες οικοδομικών τετραγώνων στις οποίες υπάρχουν πλείονες επιχειρήσεις - μισθωτές κοινοχρήστων χώρων-, οι προσωρινές κατασκευές οφείλουν να αντιμετωπίζονται ενιαία ως προς τα μορφολογικά στοιχεία τους, το μέγεθος τους, τα υλικά κατασκευής και την αρμονική ένταξη τους στο χώρο, με ευθύνη του κάθε Δήμου.</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ε. Με απόφαση του Δημοτικού Συμβουλίου και κατόπιν αίτησης εγκρίνεται από το Αρμόδιο Συμβούλιο Αρχιτεκτονικής πρότυπη Αρχιτεκτονική μελέτη στην οποία περιγράφονται με σαφήνεια οι μορφολογικοί κανόνες, το είδος, το μέγεθος και τα χρησιμοποιούμενα υλικά. Η εγκριτική απόφαση δύναται να περιλαμβάνει τμήμα ή σύνολο εκτάσεως οικοδομικών τετραγώνων που πρόκειται να εγκατασταθούν οι προσωρινές κατασκευές καθώς και να περιλαμβάνει όλες τις απαιτούμενες υποχρεώσεις για την ελεύθερη διέλευση του κοινού και την ελεύθερη χρήση εγκαταστάσεων κοινωφελούς χαρακτήρα.</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στ. Με Υπουργική Απόφαση του Υπουργού Περιβάλλοντος, Ενέργειας και Κλιματικής Αλλαγής καθορίζεται κάθε αναγκαία λεπτομέρεια για την εφαρμογή του παρόντος.</a:t>
            </a:r>
          </a:p>
          <a:p>
            <a:pPr eaLnBrk="0" hangingPunct="0">
              <a:spcBef>
                <a:spcPts val="300"/>
              </a:spcBef>
              <a:buClr>
                <a:srgbClr val="A04DA3"/>
              </a:buClr>
              <a:buFont typeface="Georgia" pitchFamily="18" charset="0"/>
              <a:buNone/>
            </a:pPr>
            <a:r>
              <a:rPr lang="el-GR" sz="1200">
                <a:latin typeface="Trebuchet MS" pitchFamily="34" charset="0"/>
              </a:rPr>
              <a:t>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2 - Θέση περιεχομένου"/>
          <p:cNvSpPr>
            <a:spLocks/>
          </p:cNvSpPr>
          <p:nvPr/>
        </p:nvSpPr>
        <p:spPr bwMode="auto">
          <a:xfrm>
            <a:off x="323850" y="692150"/>
            <a:ext cx="8496300" cy="5976938"/>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r>
              <a:rPr lang="el-GR" sz="1200" b="1" i="1">
                <a:latin typeface="Trebuchet MS" pitchFamily="34" charset="0"/>
              </a:rPr>
              <a:t>Στις διατάξεις της παραγράφου αυτής γίνεται αναφορά σε αυθαίρετες κατασκευές όπως ορίζονται στο άρθρο 2 περ. 74 και στο άρθρο 21 του ν. 4067/2012, δηλαδή σε προσωρινές κατασκευές σε χώρους που έχουν παραχωρηθεί νομίμως για συγκεκριμένη εμπορική εκμετάλλευση ή χρήση τραπεζοκαθισμάτων από φορείς του Δημοσίου ή ΟΤΑ.</a:t>
            </a:r>
          </a:p>
          <a:p>
            <a:pPr eaLnBrk="0" hangingPunct="0">
              <a:spcBef>
                <a:spcPts val="300"/>
              </a:spcBef>
              <a:buClr>
                <a:srgbClr val="A04DA3"/>
              </a:buClr>
              <a:buFont typeface="Georgia" pitchFamily="18" charset="0"/>
              <a:buNone/>
            </a:pPr>
            <a:r>
              <a:rPr lang="el-GR" sz="1200" b="1" i="1">
                <a:latin typeface="Trebuchet MS" pitchFamily="34" charset="0"/>
              </a:rPr>
              <a:t>Ειδικότερα για τις περιπτώσεις αυτές, από την υπαγωγή τους στις διατάξεις του παρόντος νόμου, παρέχεται διετής προθεσμία αναστολής. Μετά την παρέλευση όμως της ως άνω διετούς προθεσμίας οι κατασκευές αυτές προβλέπεται ρητά ότι ή θα πρέπει να προσαρμοστούν ή σε διαφορετική περίπτωση να απομακρυνθούν από τους χώρους που είναι εγκατεστημένες.</a:t>
            </a:r>
          </a:p>
          <a:p>
            <a:pPr eaLnBrk="0" hangingPunct="0">
              <a:spcBef>
                <a:spcPts val="300"/>
              </a:spcBef>
              <a:buClr>
                <a:srgbClr val="A04DA3"/>
              </a:buClr>
              <a:buFont typeface="Georgia" pitchFamily="18" charset="0"/>
              <a:buNone/>
            </a:pPr>
            <a:r>
              <a:rPr lang="el-GR" sz="1200" b="1" i="1">
                <a:latin typeface="Trebuchet MS" pitchFamily="34" charset="0"/>
              </a:rPr>
              <a:t>Περαιτέρω για την προσαρμογή και αδειοδότηση των αυθαιρέτων κατασκευών, καθώς και για την εγκατάσταση νέων προσωρινών κατασκευών εντός κοινοχρήστων χώρων κατά τα οριζόμενα στο άρθρο 21 του ν. 4067/12 αναφέρονται τα ακόλουθα : </a:t>
            </a:r>
          </a:p>
          <a:p>
            <a:pPr eaLnBrk="0" hangingPunct="0">
              <a:spcBef>
                <a:spcPts val="300"/>
              </a:spcBef>
              <a:buClr>
                <a:srgbClr val="A04DA3"/>
              </a:buClr>
              <a:buFont typeface="Georgia" pitchFamily="18" charset="0"/>
              <a:buNone/>
            </a:pPr>
            <a:r>
              <a:rPr lang="el-GR" sz="1200" b="1" i="1">
                <a:latin typeface="Trebuchet MS" pitchFamily="34" charset="0"/>
              </a:rPr>
              <a:t>Για την εφαρμογή των διατάξεων της παραγράφου αυτής δεν απαιτείται, όταν αφορά σε εγκρίσεις αρχιτεκτονικών μελετών σχετικά με τις αναφερόμενες στο άρθρο 2 περ. 74 και στο 21 του ν. 4067/2012 (ΝΟΚ) προσωρινές κατασκευές, να έχει εκδοθεί η προβλεπόμενη στο στοιχείο ε του παραγράφου αυτής Υπουργική απόφαση του Υπουργού Περιβάλλοντος, Ενέργειας και Κλιματικής Αλλαγής</a:t>
            </a:r>
          </a:p>
          <a:p>
            <a:pPr eaLnBrk="0" hangingPunct="0">
              <a:spcBef>
                <a:spcPts val="300"/>
              </a:spcBef>
              <a:buClr>
                <a:srgbClr val="A04DA3"/>
              </a:buClr>
              <a:buFont typeface="Georgia" pitchFamily="18" charset="0"/>
              <a:buNone/>
            </a:pPr>
            <a:r>
              <a:rPr lang="el-GR" sz="1200" b="1" i="1">
                <a:latin typeface="Trebuchet MS" pitchFamily="34" charset="0"/>
              </a:rPr>
              <a:t>Πρέπει όμως άμεσα, λόγω της ως άνω τιθέμενης εκ του νόμου διετούς προθεσμίας, κάθε Δήμος με ευθύνη του, να εκπονήσει πρότυπη αρχιτεκτονική μελέτη στην οποία θα περιγράφονται, σύμφωνα με τις απαιτήσεις του νόμου, οι μορφολογικοί κανόνες, το είδος, το μέγεθος και τα χρησιμοποιούμενα υλικά καθώς και ότι αυτή αφορά σε προσωρινές κατασκευές.</a:t>
            </a:r>
          </a:p>
          <a:p>
            <a:pPr eaLnBrk="0" hangingPunct="0">
              <a:spcBef>
                <a:spcPts val="300"/>
              </a:spcBef>
              <a:buClr>
                <a:srgbClr val="A04DA3"/>
              </a:buClr>
              <a:buFont typeface="Georgia" pitchFamily="18" charset="0"/>
              <a:buNone/>
            </a:pPr>
            <a:r>
              <a:rPr lang="el-GR" sz="1200" b="1" i="1">
                <a:latin typeface="Trebuchet MS" pitchFamily="34" charset="0"/>
              </a:rPr>
              <a:t>Στη συνέχεια, μετά από απόφαση του οικείου Δημοτικού Συμβουλίου, η ως άνω πρότυπη αρχιτεκτονική μελέτη, θα πρέπει να υποβληθεί, με αίτηση του Δήμου, στο Αρμόδιο Συμβούλιο Αρχιτεκτονικής προς έγκριση.</a:t>
            </a:r>
          </a:p>
          <a:p>
            <a:pPr eaLnBrk="0" hangingPunct="0">
              <a:spcBef>
                <a:spcPts val="300"/>
              </a:spcBef>
              <a:buClr>
                <a:srgbClr val="A04DA3"/>
              </a:buClr>
              <a:buFont typeface="Georgia" pitchFamily="18" charset="0"/>
              <a:buNone/>
            </a:pPr>
            <a:r>
              <a:rPr lang="el-GR" sz="1200" b="1" i="1">
                <a:latin typeface="Trebuchet MS" pitchFamily="34" charset="0"/>
              </a:rPr>
              <a:t>Η εγκριτική απόφαση του Αρμόδιο Συμβούλιο Αρχιτεκτονικής μπορεί να αφορά είτε σε τμήμα είτε στο σύνολο της εκτάσεως που πρόκειται να εγκατασταθούν οι προσωρινές κατασκευές καθώς και να περιλαμβάνει όλες τις υποχρεώσεις για την ελεύθερη διέλευση του κοινού και την ελεύθερη χρήση των εγκαταστάσεων κοινωφελούς χαρακτήρα</a:t>
            </a:r>
          </a:p>
          <a:p>
            <a:pPr eaLnBrk="0" hangingPunct="0">
              <a:spcBef>
                <a:spcPts val="300"/>
              </a:spcBef>
              <a:buClr>
                <a:srgbClr val="A04DA3"/>
              </a:buClr>
              <a:buFont typeface="Georgia" pitchFamily="18" charset="0"/>
              <a:buNone/>
            </a:pPr>
            <a:r>
              <a:rPr lang="el-GR" sz="1200" b="1" i="1">
                <a:latin typeface="Trebuchet MS" pitchFamily="34" charset="0"/>
              </a:rPr>
              <a:t>Επομένως τόσο στη πρότυπη αρχιτεκτονική μελέτη όσο και στη προβλεπόμενη εγκριτική απόφαση θα γίνεται αναφορά και στους μορφολογικούς κανόνες, στο είδος, στο μέγεθος και στα χρησιμοποιούμενα υλικά των κατασκευών καθώς και ότι πρόκειται για προσωρινές κατασκευές του άρθρου 2 περ. 74 και του άρθρου 21 του ν. 4067/2012 (ΝΟΚ).</a:t>
            </a:r>
          </a:p>
          <a:p>
            <a:pPr eaLnBrk="0" hangingPunct="0">
              <a:spcBef>
                <a:spcPts val="300"/>
              </a:spcBef>
              <a:buClr>
                <a:srgbClr val="A04DA3"/>
              </a:buClr>
              <a:buFont typeface="Georgia" pitchFamily="18" charset="0"/>
              <a:buNone/>
            </a:pPr>
            <a:r>
              <a:rPr lang="el-GR" sz="1200" b="1" i="1">
                <a:latin typeface="Trebuchet MS" pitchFamily="34" charset="0"/>
              </a:rPr>
              <a:t>Μετά την έκδοση της εγκριτικής απόφασης από το Αρμόδιο Συμβούλιο Αρχιτεκτονικής, η αδειοδότηση των κατασκευών αυτών θα γίνεται από την αρμόδια κατά τόπον ΥΔΟΜ βάσει της εγκεκριμένης πρότυπης αρχιτεκτονικής μελέτης .</a:t>
            </a:r>
          </a:p>
          <a:p>
            <a:pPr eaLnBrk="0" hangingPunct="0">
              <a:spcBef>
                <a:spcPts val="300"/>
              </a:spcBef>
              <a:buClr>
                <a:srgbClr val="A04DA3"/>
              </a:buClr>
              <a:buFont typeface="Georgia" pitchFamily="18" charset="0"/>
              <a:buNone/>
            </a:pPr>
            <a:r>
              <a:rPr lang="el-GR" sz="800">
                <a:latin typeface="Georgia" pitchFamily="18" charset="0"/>
              </a:rPr>
              <a: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2 - Θέση περιεχομένου"/>
          <p:cNvSpPr>
            <a:spLocks/>
          </p:cNvSpPr>
          <p:nvPr/>
        </p:nvSpPr>
        <p:spPr bwMode="auto">
          <a:xfrm>
            <a:off x="323850" y="2347913"/>
            <a:ext cx="8496300" cy="5976937"/>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r>
              <a:rPr lang="el-GR" sz="800">
                <a:latin typeface="Georgia" pitchFamily="18" charset="0"/>
              </a:rPr>
              <a:t> </a:t>
            </a:r>
            <a:r>
              <a:rPr lang="el-GR" sz="1200">
                <a:latin typeface="Trebuchet MS" pitchFamily="34" charset="0"/>
              </a:rPr>
              <a:t>17.α.Στις ρυθμίσεις του παρόντος νόμου υπάγονται αυθαίρετες κατασκευές  ή αυθαίρετες αλλαγές χρήσης αποκλειστικά κατοικίας κατά παρέκκλιση των διατάξεων του άρθρου 8 του παρόντος ως προς τη χρήση και μόνον και με την επιφύλαξη του άρθρου 2 του παρόντος. Σε κάθε περίπτωση, εξαιρετικά, η αναστολή των διατάξεων του παρόντος ισχύει μόνο για δέκα (10) έτη από την ημερομηνία υπαγωγής. Αυθαίρετες κατασκευές της παρούσας παραγράφου, για τις οποίες εκκρεμούν βεβαιωθέντα πρόστιμα στις Δ.Ο.Υ ή υποθέσεις και έχουν απομακρυνθεί ή κατεδαφιστεί, υπάγονται αντίστοιχα στις διατάξεις του παρόντος νόμου. </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β. Μετά την ηλεκτρονική αποτύπωση και καταγραφή του δομημένου περιβάλλοντος κατά την 28.07.2011 με απόφαση του Υπουργού Περιβάλλοντος Ενέργειας και Κλιματικής Αλλαγής καθορίζονται ειδικοί όροι και περιορισμοί με στόχο την υλοποίηση του σχεδιασμού της περιοχής σύμφωνα με τα στοιχεία και το πλήθος των αυθαιρέτων κατασκευών κατά παρέκκλιση των χρήσεων γης που έχουν θεσπιστεί. Σε κάθε περίπτωση για την ισχύ της παρούσας παραγράφου εφόσον απαιτηθεί η αναθεώρηση ή ολοκλήρωση του Πολεοδομικού σχεδιασμού θα πρέπει να ολοκληρωθεί εντός προθεσμίας πέντε (5) ετών από την καταληκτική ημερομηνία υπαγωγής που προβλέπεται στον παρόντα νόμο.</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γ. Με Προεδρικό Διάταγμα μετά από πρόταση του Υπουργού Περιβάλλοντος Ενέργειας και Κλιματικής Αλλαγής δύναται να καθορίζεται η διαδικασία διατήρησης των συγκεκριμένων αυθαιρέτων κατασκευών και οι επιτρεπόμενες οικοδομικές εργασίες, πέραν του χρόνου αναστολής κατά τις διατάξεις του παρόντος. </a:t>
            </a:r>
          </a:p>
          <a:p>
            <a:pPr eaLnBrk="0" hangingPunct="0">
              <a:spcBef>
                <a:spcPts val="300"/>
              </a:spcBef>
              <a:buClr>
                <a:srgbClr val="A04DA3"/>
              </a:buClr>
              <a:buFont typeface="Georgia" pitchFamily="18" charset="0"/>
              <a:buNone/>
            </a:pPr>
            <a:r>
              <a:rPr lang="el-GR" sz="800">
                <a:latin typeface="Georgia" pitchFamily="18" charset="0"/>
              </a:rPr>
              <a:t> </a:t>
            </a:r>
          </a:p>
          <a:p>
            <a:pPr eaLnBrk="0" hangingPunct="0">
              <a:spcBef>
                <a:spcPts val="300"/>
              </a:spcBef>
              <a:buClr>
                <a:srgbClr val="A04DA3"/>
              </a:buClr>
              <a:buFont typeface="Georgia" pitchFamily="18" charset="0"/>
              <a:buNone/>
            </a:pPr>
            <a:endParaRPr lang="el-GR" sz="800">
              <a:latin typeface="Georgia" pitchFamily="18" charset="0"/>
            </a:endParaRPr>
          </a:p>
        </p:txBody>
      </p:sp>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
        <p:nvSpPr>
          <p:cNvPr id="62466" name="2 - Θέση περιεχομένου"/>
          <p:cNvSpPr>
            <a:spLocks/>
          </p:cNvSpPr>
          <p:nvPr/>
        </p:nvSpPr>
        <p:spPr bwMode="auto">
          <a:xfrm>
            <a:off x="323850" y="1052513"/>
            <a:ext cx="8496300" cy="5976937"/>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r>
              <a:rPr lang="el-GR" sz="1200">
                <a:latin typeface="Trebuchet MS" pitchFamily="34" charset="0"/>
              </a:rPr>
              <a:t>18.α. Στις ρυθμίσεις του παρόντος νόμου υπάγονται αυθαίρετες κατασκευές ή αυθαίρετες αλλαγές χρήσης οι οποίες έχουν πραγματοποιηθεί σε εκτάσεις για τις οποίες δεν έχουν καθοριστεί ή αναθεωρηθεί καθ οιονδήποτε τρόπο χρήσεις γης τα τελευταία εικοσιπέντε (25) έτη, κατά παρέκκλιση των διατάξεων του άρθρου 8 του παρόντος και με την επιφύλαξη του άρθρου 2 του παρόντος. </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β. Σε κάθε περίπτωση, εξαιρετικά, η αναστολή των διατάξεων της παρούσας παραγράφου ισχύει μόνο για δέκα (10) έτη από την ημερομηνία υπαγωγής. Αυθαίρετες κατασκευές της παρούσας παραγράφου, για τις οποίες εκκρεμούν βεβαιωθέντα πρόστιμα στις Δ.Ο.Υ ή εκκρεμείς υποθέσεις και έχουν απομακρυνθεί ή κατεδαφιστεί, υπάγονται αντίστοιχα στις διατάξεις του παρόντος νόμου. </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γ. Μετά την ηλεκτρονική αποτύπωση καταγραφή του δομημένου περιβάλλοντος κατά την 28.07.2011 με απόφαση του Υπουργού Περιβάλλοντος Ενέργειας και Κλιματικής Αλλαγής καθορίζονται ειδικοί όροι και περιορισμοί με στόχο την υλοποίηση του σχεδιασμού της περιοχής σύμφωνα με τα στοιχεία και το πλήθος των αυθαιρέτων κατασκευών κατά παρέκκλιση των χρήσεων γης που έχουν θεσπιστεί.</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δ. Σε κάθε περίπτωση για την ισχύ της παρούσας παραγράφου η αναθεώρηση ή ολοκλήρωση του Πολεοδομικού σχεδιασμού θα πρέπει να ολοκληρωθεί εντός προθεσμίας 5 ετών από την καταληκτική ημερομηνία υπαγωγής που προβλέπεται στον παρόντα νόμο.</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ε. Με Προεδρικό Διάταγμα μετά από πρόταση του Υπουργού Περιβάλλοντος Ενέργειας και Κλιματικής Αλλαγής δύναται να καθορίζεται η διαδικασία διατήρησης των συγκεκριμένων αυθαιρέτων κατασκευών και οι επιτρεπόμενες οικοδομικές εργασίες, πέραν του χρόνου αναστολής κατά τις διατάξεις του παρόντος.</a:t>
            </a:r>
          </a:p>
          <a:p>
            <a:pPr eaLnBrk="0" hangingPunct="0">
              <a:spcBef>
                <a:spcPts val="300"/>
              </a:spcBef>
              <a:buClr>
                <a:srgbClr val="A04DA3"/>
              </a:buClr>
              <a:buFont typeface="Georgia" pitchFamily="18" charset="0"/>
              <a:buNone/>
            </a:pPr>
            <a:r>
              <a:rPr lang="el-GR" sz="800">
                <a:latin typeface="Georgia" pitchFamily="18" charset="0"/>
              </a:rPr>
              <a:t> </a:t>
            </a:r>
            <a:endParaRPr lang="en-US" sz="800">
              <a:latin typeface="Georgia" pitchFamily="18" charset="0"/>
            </a:endParaRPr>
          </a:p>
          <a:p>
            <a:pPr eaLnBrk="0" hangingPunct="0">
              <a:spcBef>
                <a:spcPts val="300"/>
              </a:spcBef>
              <a:buClr>
                <a:srgbClr val="A04DA3"/>
              </a:buClr>
              <a:buFont typeface="Georgia" pitchFamily="18" charset="0"/>
              <a:buNone/>
            </a:pPr>
            <a:endParaRPr lang="el-GR" sz="800">
              <a:latin typeface="Georgia" pitchFamily="18" charset="0"/>
            </a:endParaRPr>
          </a:p>
          <a:p>
            <a:pPr eaLnBrk="0" hangingPunct="0">
              <a:spcBef>
                <a:spcPts val="300"/>
              </a:spcBef>
              <a:buClr>
                <a:srgbClr val="A04DA3"/>
              </a:buClr>
              <a:buFont typeface="Georgia" pitchFamily="18" charset="0"/>
              <a:buNone/>
            </a:pPr>
            <a:r>
              <a:rPr lang="el-GR" sz="1200" b="1" i="1">
                <a:latin typeface="Trebuchet MS" pitchFamily="34" charset="0"/>
              </a:rPr>
              <a:t>Το πρόστιμο των αυθαιρέτων κατασκευών που υπάγονται στις παραγράφους αυτές υπολογίζεται σύμφωνα με τις διατάξεις του νόμου και η διατήρησή τους θα καθοριστεί με τις διοικητικές πράξεις που προβλέπονται στα σχετικά εδάφια.</a:t>
            </a:r>
          </a:p>
          <a:p>
            <a:pPr eaLnBrk="0" hangingPunct="0">
              <a:spcBef>
                <a:spcPts val="300"/>
              </a:spcBef>
              <a:buClr>
                <a:srgbClr val="A04DA3"/>
              </a:buClr>
              <a:buFont typeface="Georgia" pitchFamily="18" charset="0"/>
              <a:buNone/>
            </a:pPr>
            <a:r>
              <a:rPr lang="el-GR" sz="800">
                <a:latin typeface="Georgia" pitchFamily="18" charset="0"/>
              </a:rPr>
              <a:t> </a:t>
            </a:r>
          </a:p>
          <a:p>
            <a:pPr eaLnBrk="0" hangingPunct="0">
              <a:spcBef>
                <a:spcPts val="300"/>
              </a:spcBef>
              <a:buClr>
                <a:srgbClr val="A04DA3"/>
              </a:buClr>
              <a:buFont typeface="Georgia" pitchFamily="18" charset="0"/>
              <a:buNone/>
            </a:pPr>
            <a:endParaRPr lang="el-GR" sz="800">
              <a:latin typeface="Georgia"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
        <p:nvSpPr>
          <p:cNvPr id="63490" name="2 - Θέση περιεχομένου"/>
          <p:cNvSpPr>
            <a:spLocks noGrp="1"/>
          </p:cNvSpPr>
          <p:nvPr>
            <p:ph idx="1"/>
          </p:nvPr>
        </p:nvSpPr>
        <p:spPr>
          <a:xfrm>
            <a:off x="395288" y="1052513"/>
            <a:ext cx="8229600" cy="4324350"/>
          </a:xfrm>
        </p:spPr>
        <p:txBody>
          <a:bodyPr/>
          <a:lstStyle/>
          <a:p>
            <a:pPr marL="0" indent="0">
              <a:buFont typeface="Georgia" pitchFamily="18" charset="0"/>
              <a:buNone/>
            </a:pPr>
            <a:r>
              <a:rPr lang="el-GR" sz="1200" smtClean="0">
                <a:latin typeface="Trebuchet MS" pitchFamily="34" charset="0"/>
              </a:rPr>
              <a:t>19.α. Στις ρυθμίσεις του παρόντος νόμου, υπάγονται αυθαίρετες κατασκευές, απαραίτητες για τη λειτουργία νόμιμης μονάδας Ιχθυοκαλλιέργειας, όπως ορίζονται στην παρ.74 του άρθρου 2 και στο άρθρο 21 του ν.4067/2012 (Α’ 79) καθώς και εγκαταστάσεις της παρ.2 του άρθρου 4 της ΚΥΑ 31722/4-11-2011, σε χώρους αρμοδιότητας της Κτηματικής Υπηρεσίας μετά από έγκριση από την Γενική Δ/νση Δασών και Αγροτικών Υποθέσεων, τμήμα Γεωργικών Εκμεταλλεύσεων και Αλιείας της αρμόδιας Αποκεντρωμένης Διοίκησης και κατά παρέκκλιση των περιορισμών των περ.ζ και η της παρ.2 του άρθρου 2 του παρόντος. Σε κάθε περίπτωση, εξαιρετικά, η αναστολή των διατάξεων του παρόντος ισχύει μόνο για δύο (2) έτη από την ημερομηνία υπαγωγής. Αυθαίρετες κατασκευές της παρούσας παραγράφου, για τις οποίες εκκρεμούν βεβαιωθέντα πρόστιμα στις Δ.Ο.Υ ή υποθέσεις και έχουν απομακρυνθεί ή κατεδαφιστεί, υπάγονται αντίστοιχα στις διατάξεις του παρόντος νόμου. Για την υπαγωγή πέραν των απαιτούμενων δικαιολογητικών υποβάλλονται το μισθωτήριο συμβόλαιο και η άδεια ίδρυσης μονάδας ιχθυοκαλλιέργειας.</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β. Μετά την παρέλευση της προθεσμίας αναστολής των δύο ετών, οι κατασκευές αυτές οφείλουν να προσαρμοστούν, σύμφωνα με τις διατάξεις της Υπουργικής Απόφασης του τελευταίου εδαφίου του άρθρου 21 του ν. 4067/2012 (Α’ 79) ή σε διαφορετική περίπτωση να απομακρυνθούν.</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γ. Με ευθύνη κάθε Δήμου, οι προσωρινές κατασκευές οφείλουν να αντιμετωπίζονται ενιαία ως προς τα μορφολογικά στοιχεία τους, το μέγεθος τους, τα υλικά κατασκευής και την αρμονική ένταξη τους στο χώρο, με ευθύνη του κάθε Δήμου. Με απόφαση του Δημοτικού Συμβουλίου η οποία κοινοποιείται στην αρμόδια Λιμενική Αρχή και την Κτηματική Υπηρεσία του Δημοσίου και κατόπιν αίτησης εγκρίνεται από το Αρμόδιο Συμβούλιο Αρχιτεκτονικής πρότυπη Αρχιτεκτονική μελέτη στην οποία περιγράφονται με σαφήνεια οι μορφολογικοί κανόνες, το είδος, το μέγεθος και τα χρησιμοποιούμενα υλικά. Η εγκριτική απόφαση δύναται να περιλαμβάνει τμήμα ή σύνολο που πρόκειται να εγκατασταθούν οι προσωρινές κατασκευές απαραίτητες για τη λειτουργία των μονάδων ιχθυοκαλλιέργειας καθώς και να περιλαμβάνει όλες τις απαιτούμενες υποχρεώσεις για την ελεύθερη διέλευση του κοινού και την ελεύθερη χρήση εγκαταστάσεων κοινωφελούς χαρακτήρα.</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δ. Με Υπουργική Απόφαση του Υπουργού Περιβάλλοντος, Ενέργειας και Κλιματικής Αλλαγής καθορίζεται κάθε αναγκαία λεπτομέρεια για την εφαρμογή του παρόντος.</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2 - Θέση περιεχομένου"/>
          <p:cNvSpPr>
            <a:spLocks/>
          </p:cNvSpPr>
          <p:nvPr/>
        </p:nvSpPr>
        <p:spPr bwMode="auto">
          <a:xfrm>
            <a:off x="395288" y="1625600"/>
            <a:ext cx="8229600" cy="4324350"/>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20.α Στις ρυθμίσεις του παρόντος νόμου υπάγονται αυθαίρετες κατασκευές αποκλειστικά πρώτης κατοικίας σε ακίνητα αρμοδιότητας της Κτηματικής Υπηρεσίας του Δημοσίου για τις οποίες έχει υποβληθεί αίτηση εξαγοράς κατά τις διατάξεις του Ν. 357/76 και κατά παρέκκλιση των περιορισμών της περ.ε της παρ.2 του άρθρου 2 του παρόντος νόμου.</a:t>
            </a:r>
          </a:p>
          <a:p>
            <a:pPr eaLnBrk="0" hangingPunct="0">
              <a:spcBef>
                <a:spcPts val="300"/>
              </a:spcBef>
              <a:buClr>
                <a:srgbClr val="A04DA3"/>
              </a:buClr>
              <a:buFont typeface="Georgia" pitchFamily="18" charset="0"/>
              <a:buNone/>
            </a:pPr>
            <a:r>
              <a:rPr lang="el-GR" sz="800">
                <a:latin typeface="Georgia" pitchFamily="18" charset="0"/>
              </a:rPr>
              <a:t> </a:t>
            </a:r>
            <a:endParaRPr lang="en-US" sz="800">
              <a:latin typeface="Georgia" pitchFamily="18" charset="0"/>
            </a:endParaRPr>
          </a:p>
          <a:p>
            <a:pPr eaLnBrk="0" hangingPunct="0">
              <a:spcBef>
                <a:spcPts val="300"/>
              </a:spcBef>
              <a:buClr>
                <a:srgbClr val="A04DA3"/>
              </a:buClr>
              <a:buFont typeface="Georgia" pitchFamily="18" charset="0"/>
              <a:buNone/>
            </a:pPr>
            <a:endParaRPr lang="el-GR" sz="800">
              <a:latin typeface="Georgia" pitchFamily="18" charset="0"/>
            </a:endParaRPr>
          </a:p>
          <a:p>
            <a:pPr eaLnBrk="0" hangingPunct="0">
              <a:spcBef>
                <a:spcPts val="300"/>
              </a:spcBef>
              <a:buClr>
                <a:srgbClr val="A04DA3"/>
              </a:buClr>
              <a:buFont typeface="Georgia" pitchFamily="18" charset="0"/>
              <a:buNone/>
            </a:pPr>
            <a:r>
              <a:rPr lang="el-GR" sz="1200" b="1" i="1">
                <a:latin typeface="Trebuchet MS" pitchFamily="34" charset="0"/>
              </a:rPr>
              <a:t>Για την εφαρμογή της διάταξης αυτής ως πρώτη κατοικία νοείται η κύρια κατοικία, όπως προκύπτει από τα στοιχεία της φορολογικής δήλωσης, η οποία και υποβάλλεται στο πληροφοριακό σύστημα.</a:t>
            </a:r>
          </a:p>
          <a:p>
            <a:pPr eaLnBrk="0" hangingPunct="0">
              <a:spcBef>
                <a:spcPts val="300"/>
              </a:spcBef>
              <a:buClr>
                <a:srgbClr val="A04DA3"/>
              </a:buClr>
              <a:buFont typeface="Georgia" pitchFamily="18" charset="0"/>
              <a:buNone/>
            </a:pPr>
            <a:r>
              <a:rPr lang="el-GR" sz="800">
                <a:latin typeface="Georgia" pitchFamily="18" charset="0"/>
              </a:rPr>
              <a:t> </a:t>
            </a:r>
            <a:endParaRPr lang="en-US" sz="800">
              <a:latin typeface="Georgia" pitchFamily="18" charset="0"/>
            </a:endParaRPr>
          </a:p>
          <a:p>
            <a:pPr eaLnBrk="0" hangingPunct="0">
              <a:spcBef>
                <a:spcPts val="300"/>
              </a:spcBef>
              <a:buClr>
                <a:srgbClr val="A04DA3"/>
              </a:buClr>
              <a:buFont typeface="Georgia" pitchFamily="18" charset="0"/>
              <a:buNone/>
            </a:pPr>
            <a:endParaRPr lang="el-GR" sz="800">
              <a:latin typeface="Georgia" pitchFamily="18" charset="0"/>
            </a:endParaRPr>
          </a:p>
          <a:p>
            <a:pPr eaLnBrk="0" hangingPunct="0">
              <a:spcBef>
                <a:spcPts val="300"/>
              </a:spcBef>
              <a:buClr>
                <a:srgbClr val="A04DA3"/>
              </a:buClr>
              <a:buFont typeface="Georgia" pitchFamily="18" charset="0"/>
              <a:buNone/>
            </a:pPr>
            <a:r>
              <a:rPr lang="el-GR" sz="1200">
                <a:latin typeface="Trebuchet MS" pitchFamily="34" charset="0"/>
              </a:rPr>
              <a:t>β. Σε κάθε περίπτωση, εξαιρετικά, η αναστολή των διατάξεων του παρόντος ισχύει μόνο για δέκα (10) έτη από την ημερομηνία υπαγωγής και σε κάθε περίπτωση παύει εφόσον η αρμόδια Κτηματική Υπηρεσία αποφανθεί αρνητικά επί της αιτήσεως. Σε περίπτωση αρνητικής απαντήσεως ή αποφάσεως αυτή κοινοποιείται στην αρμόδια ΥΔΟΜ για τις έννομες συνέπειες. Αυθαίρετες κατασκευές της παρούσας παραγράφου, για τις οποίες εκκρεμούν βεβαιωθέντα πρόστιμα στις Δ.Ο.Υ ή εκκρεμείς υποθέσεις και έχουν απομακρυνθεί ή κατεδαφιστεί, υπάγονται αντίστοιχα στις διατάξεις του παρόντος νόμου. Για την υπαγωγή πέραν των απαιτούμενων δικαιολογητικών υποβάλλονται αντίγραφα της αιτήσεως προς την αρμόδια Κτηματική Υπηρεσία του Δημοσίου. Με Προεδρικό Διάταγμα μετά από πρόταση του Υπουργού Περιβάλλοντος Ενέργειας και Κλιματικής Αλλαγής καθορίζεται η διαδικασία αναστολής και διατήρησης των αυθαιρέτων κατασκευών πέραν της προθεσμίας των δέκα (10) ετών εφόσον εκδοθούν οι σχετικές αποφάσεις της Κτηματικής Υπηρεσίας.</a:t>
            </a:r>
          </a:p>
        </p:txBody>
      </p:sp>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sz="1800" smtClean="0"/>
              <a:t>Favela rocinha ( RIO )</a:t>
            </a:r>
            <a:r>
              <a:rPr lang="el-GR" sz="1800" smtClean="0"/>
              <a:t>….μια από τις πιο υποβαθμισμένες οικιστικές περιοχές στον κόσμο</a:t>
            </a:r>
            <a:r>
              <a:rPr lang="el-GR" smtClean="0"/>
              <a:t/>
            </a:r>
            <a:br>
              <a:rPr lang="el-GR" smtClean="0"/>
            </a:br>
            <a:endParaRPr lang="el-GR" smtClean="0"/>
          </a:p>
        </p:txBody>
      </p:sp>
      <p:sp>
        <p:nvSpPr>
          <p:cNvPr id="4" name="Footer Placeholder 3"/>
          <p:cNvSpPr>
            <a:spLocks noGrp="1"/>
          </p:cNvSpPr>
          <p:nvPr>
            <p:ph type="ftr" sz="quarter" idx="11"/>
          </p:nvPr>
        </p:nvSpPr>
        <p:spPr/>
        <p:txBody>
          <a:bodyPr/>
          <a:lstStyle/>
          <a:p>
            <a:pPr>
              <a:defRPr/>
            </a:pPr>
            <a:r>
              <a:rPr lang="el-GR" smtClean="0"/>
              <a:t>Κων/νος Δ. Καρατσώλης.</a:t>
            </a:r>
            <a:endParaRPr lang="el-GR"/>
          </a:p>
        </p:txBody>
      </p:sp>
      <p:pic>
        <p:nvPicPr>
          <p:cNvPr id="18435" name="5 - Θέση εικόνας" descr="favela_rocinha_rio.jpg"/>
          <p:cNvPicPr>
            <a:picLocks noGrp="1" noChangeAspect="1"/>
          </p:cNvPicPr>
          <p:nvPr>
            <p:ph idx="1"/>
          </p:nvPr>
        </p:nvPicPr>
        <p:blipFill>
          <a:blip r:embed="rId2" cstate="print"/>
          <a:srcRect/>
          <a:stretch>
            <a:fillRect/>
          </a:stretch>
        </p:blipFill>
        <p:spPr>
          <a:xfrm>
            <a:off x="1689100" y="1841500"/>
            <a:ext cx="5765800" cy="4324350"/>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2 - Θέση περιεχομένου"/>
          <p:cNvSpPr>
            <a:spLocks noGrp="1"/>
          </p:cNvSpPr>
          <p:nvPr>
            <p:ph idx="1"/>
          </p:nvPr>
        </p:nvSpPr>
        <p:spPr>
          <a:xfrm>
            <a:off x="323850" y="1265238"/>
            <a:ext cx="8229600" cy="4324350"/>
          </a:xfrm>
        </p:spPr>
        <p:txBody>
          <a:bodyPr/>
          <a:lstStyle/>
          <a:p>
            <a:pPr marL="0" indent="0">
              <a:buFont typeface="Georgia" pitchFamily="18" charset="0"/>
              <a:buNone/>
            </a:pPr>
            <a:r>
              <a:rPr lang="el-GR" sz="1200" smtClean="0">
                <a:latin typeface="Trebuchet MS" pitchFamily="34" charset="0"/>
              </a:rPr>
              <a:t>21.α. Στις ρυθμίσεις του παρόντος νόμου υπάγονται αυθαίρετες κατασκευές στις παραμεθόριες περιοχές των περιφερειακών ενοτήτων Ξάνθης, Ροδόπης και Έβρου κατά παρέκκλιση της περ. ιγ της παρ.2 του άρθρου 2 του παρόντος. Σε κάθε περίπτωση, εξαιρετικά, η αναστολή των διατάξεων του παρόντος ισχύει μόνο για δύο (2) έτη από την ημερομηνία υπαγωγής. Αυθαίρετες κατασκευές της παρούσας παραγράφου, για τις οποίες εκκρεμούν βεβαιωθέντα πρόστιμα στις Δ.Ο.Υ ή εκκρεμείς υποθέσεις και έχουν απομακρυνθεί ή κατεδαφιστεί, υπάγονται αντίστοιχα στις διατάξεις του παρόντος νόμου. Για την υπαγωγή πέραν των απαιτούμενων δικαιολογητικών υποβάλλονται:</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αα) Έγγραφη βεβαίωση του αρμοδίου Ο.Τ.Α σχετικά με την συναίνεση για την υπαγωγή στις διατάξεις του παρόντος.</a:t>
            </a:r>
          </a:p>
          <a:p>
            <a:pPr marL="0" indent="0">
              <a:buFont typeface="Georgia" pitchFamily="18" charset="0"/>
              <a:buNone/>
            </a:pPr>
            <a:r>
              <a:rPr lang="el-GR" sz="1200" smtClean="0">
                <a:latin typeface="Trebuchet MS" pitchFamily="34" charset="0"/>
              </a:rPr>
              <a:t>ββ) Θετική γνωμοδότηση του αρμοδίου φορέα διαχείρισης προστατευόμενης περιοχής. </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β. Οι σχετικές κατασκευές αντιμετωπίζονται ενιαία ως προς τα μορφολογικά στοιχεία τους, το μέγεθος τους, τα υλικά κατασκευής και την αρμονική ένταξη τους στο χώρο, με ευθύνη του κάθε Δήμου. Με απόφαση του Δημοτικού Συμβουλίου και κατόπιν αίτησης εγκρίνεται από το Αρμόδιο Συμβούλιο Αρχιτεκτονικής πρότυπη Αρχιτεκτονική μελέτη στην οποία περιγράφονται με σαφήνεια οι μορφολογικοί κανόνες, το είδος, το μέγεθος και τα χρησιμοποιούμενα υλικά. Η εγκριτική απόφαση περιλαμβάνει τμήμα ή σύνολο εκτάσεως που πρόκειται να εγκατασταθούν οι προσωρινές κατασκευές καθώς και όλες τις απαιτούμενες υποχρεώσεις για την ελεύθερη διέλευση του κοινού και την ελεύθερη χρήση εγκαταστάσεων κοινωφελούς χαρακτήρα.</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γ. Μετά την παρέλευση της προθεσμίας αναστολής των δύο ετών, οι κατασκευές αυτές οφείλουν να προσαρμοστούν, σύμφωνα με την εγκριτική απόφαση της προηγούμενης παραγράφου ή σε διαφορετική περίπτωση να απομακρυνθούν.</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δ. Με Υπουργική Απόφαση του Υπουργού Περιβάλλοντος, Ενέργειας και Κλιματικής Αλλαγής καθορίζεται κάθε αναγκαία λεπτομέρεια για την εφαρμογή του παρόντος.</a:t>
            </a:r>
          </a:p>
          <a:p>
            <a:pPr marL="0" indent="0">
              <a:buFont typeface="Georgia" pitchFamily="18" charset="0"/>
              <a:buNone/>
            </a:pPr>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2 - Θέση περιεχομένου"/>
          <p:cNvSpPr>
            <a:spLocks/>
          </p:cNvSpPr>
          <p:nvPr/>
        </p:nvSpPr>
        <p:spPr bwMode="auto">
          <a:xfrm>
            <a:off x="323850" y="1481138"/>
            <a:ext cx="8229600" cy="4324350"/>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r>
              <a:rPr lang="el-GR" sz="1200">
                <a:latin typeface="Trebuchet MS" pitchFamily="34" charset="0"/>
              </a:rPr>
              <a:t>22. Στις ρυθμίσεις του παρόντος νόμου υπάγονται αυθαίρετες κατασκευές  κοινωφελών κτιρίων και συνοδών εγκαταστάσεων κατά παρέκκλιση της περ. ια της παρ.2 του άρθρου 2 του παρόντος υπό την προϋπόθεση ότι έχει κινηθεί με απόφαση του Δημοτικού Συμβουλίου η διαδικασία τροποποίησης του ρυμοτομικού σχεδίου της περιοχής. Αυθαίρετες κατασκευές της παρούσας παραγράφου, για τις οποίες εκκρεμούν βεβαιωθέντα πρόστιμα στις Δ.Ο.Υ ή εκκρεμείς υποθέσεις και έχουν απομακρυνθεί ή κατεδαφιστεί, υπάγονται αντίστοιχα στις διατάξεις του παρόντος νόμου. Για την υπαγωγή πέραν των απαιτούμενων δικαιολογητικών υποβάλλονται:</a:t>
            </a:r>
            <a:endParaRPr lang="en-US" sz="1200">
              <a:latin typeface="Trebuchet MS" pitchFamily="34" charset="0"/>
            </a:endParaRPr>
          </a:p>
          <a:p>
            <a:pPr eaLnBrk="0" hangingPunct="0">
              <a:spcBef>
                <a:spcPts val="300"/>
              </a:spcBef>
              <a:buClr>
                <a:srgbClr val="A04DA3"/>
              </a:buClr>
              <a:buFont typeface="Georgia" pitchFamily="18" charset="0"/>
              <a:buNone/>
            </a:pPr>
            <a:endParaRPr lang="el-GR" sz="1200">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α) Έγγραφη βεβαίωση του αρμοδίου Ο.Τ.Α. σχετικά με την συναίνεση για την υπαγωγή στις διατάξεις του παρόντος.</a:t>
            </a:r>
          </a:p>
          <a:p>
            <a:pPr eaLnBrk="0" hangingPunct="0">
              <a:spcBef>
                <a:spcPts val="300"/>
              </a:spcBef>
              <a:buClr>
                <a:srgbClr val="A04DA3"/>
              </a:buClr>
              <a:buFont typeface="Georgia" pitchFamily="18" charset="0"/>
              <a:buNone/>
            </a:pPr>
            <a:r>
              <a:rPr lang="el-GR" sz="1200">
                <a:latin typeface="Trebuchet MS" pitchFamily="34" charset="0"/>
              </a:rPr>
              <a:t>β) Αντίγραφα στοιχείων και σχεδίων από τα οποία αποδεικνύεται η έναρξη της διαδικασίας τροποποίησης του ρυμοτομικού σχεδίου. </a:t>
            </a:r>
          </a:p>
          <a:p>
            <a:pPr eaLnBrk="0" hangingPunct="0">
              <a:spcBef>
                <a:spcPts val="300"/>
              </a:spcBef>
              <a:buClr>
                <a:srgbClr val="A04DA3"/>
              </a:buClr>
              <a:buFont typeface="Georgia" pitchFamily="18" charset="0"/>
              <a:buNone/>
            </a:pPr>
            <a:r>
              <a:rPr lang="el-GR" sz="800">
                <a:latin typeface="Georgia" pitchFamily="18" charset="0"/>
              </a:rPr>
              <a:t> </a:t>
            </a:r>
            <a:endParaRPr lang="en-US" sz="800">
              <a:latin typeface="Georgia" pitchFamily="18" charset="0"/>
            </a:endParaRPr>
          </a:p>
          <a:p>
            <a:pPr eaLnBrk="0" hangingPunct="0">
              <a:spcBef>
                <a:spcPts val="300"/>
              </a:spcBef>
              <a:buClr>
                <a:srgbClr val="A04DA3"/>
              </a:buClr>
              <a:buFont typeface="Georgia" pitchFamily="18" charset="0"/>
              <a:buNone/>
            </a:pPr>
            <a:endParaRPr lang="el-GR" sz="800">
              <a:latin typeface="Georgia" pitchFamily="18" charset="0"/>
            </a:endParaRPr>
          </a:p>
          <a:p>
            <a:pPr eaLnBrk="0" hangingPunct="0">
              <a:spcBef>
                <a:spcPts val="300"/>
              </a:spcBef>
              <a:buClr>
                <a:srgbClr val="A04DA3"/>
              </a:buClr>
              <a:buFont typeface="Georgia" pitchFamily="18" charset="0"/>
              <a:buNone/>
            </a:pPr>
            <a:r>
              <a:rPr lang="el-GR" sz="1200" b="1" i="1">
                <a:latin typeface="Trebuchet MS" pitchFamily="34" charset="0"/>
              </a:rPr>
              <a:t>Αφορά σε αυθαίρετες κατασκευές κοινωφελών κτιρίων και συνοδών εγκαταστάσεων κατά παρέκκλιση της περίπτωσης α΄ της παραγράφου 2 του άρθρου 2 του νόμου, όπως προκύπτει από τη διατύπωση της διάταξης. (εκ παραδρομής γίνεται αναφορά στην περίπτωση ια΄)</a:t>
            </a:r>
          </a:p>
          <a:p>
            <a:pPr eaLnBrk="0" hangingPunct="0">
              <a:spcBef>
                <a:spcPts val="300"/>
              </a:spcBef>
              <a:buClr>
                <a:srgbClr val="A04DA3"/>
              </a:buClr>
              <a:buFont typeface="Georgia" pitchFamily="18" charset="0"/>
              <a:buNone/>
            </a:pPr>
            <a:endParaRPr lang="el-GR" sz="800">
              <a:latin typeface="Georgia" pitchFamily="18" charset="0"/>
            </a:endParaRPr>
          </a:p>
          <a:p>
            <a:pPr eaLnBrk="0" hangingPunct="0">
              <a:spcBef>
                <a:spcPts val="300"/>
              </a:spcBef>
              <a:buClr>
                <a:srgbClr val="A04DA3"/>
              </a:buClr>
              <a:buFont typeface="Georgia" pitchFamily="18" charset="0"/>
              <a:buChar char="•"/>
            </a:pPr>
            <a:endParaRPr lang="el-GR" sz="800">
              <a:latin typeface="Georgia" pitchFamily="18" charset="0"/>
            </a:endParaRPr>
          </a:p>
          <a:p>
            <a:pPr eaLnBrk="0" hangingPunct="0">
              <a:spcBef>
                <a:spcPts val="300"/>
              </a:spcBef>
              <a:buClr>
                <a:srgbClr val="A04DA3"/>
              </a:buClr>
              <a:buFont typeface="Georgia" pitchFamily="18" charset="0"/>
              <a:buChar char="•"/>
            </a:pPr>
            <a:endParaRPr lang="el-GR" sz="800">
              <a:latin typeface="Georgia" pitchFamily="18" charset="0"/>
            </a:endParaRPr>
          </a:p>
        </p:txBody>
      </p:sp>
      <p:sp>
        <p:nvSpPr>
          <p:cNvPr id="4" name="3 - Θέση υποσέλιδου"/>
          <p:cNvSpPr txBox="1">
            <a:spLocks noGrp="1"/>
          </p:cNvSpPr>
          <p:nvPr/>
        </p:nvSpPr>
        <p:spPr>
          <a:xfrm>
            <a:off x="5257800" y="612775"/>
            <a:ext cx="1325563" cy="457200"/>
          </a:xfrm>
          <a:prstGeom prst="rect">
            <a:avLst/>
          </a:prstGeom>
          <a:noFill/>
        </p:spPr>
        <p:txBody>
          <a:bodyPr/>
          <a:lstStyle/>
          <a:p>
            <a:pPr algn="r" fontAlgn="auto">
              <a:spcBef>
                <a:spcPts val="0"/>
              </a:spcBef>
              <a:spcAft>
                <a:spcPts val="0"/>
              </a:spcAft>
              <a:defRPr/>
            </a:pPr>
            <a:r>
              <a:rPr lang="el-GR" sz="800">
                <a:solidFill>
                  <a:schemeClr val="accent2"/>
                </a:solidFill>
                <a:latin typeface="+mn-lt"/>
                <a:cs typeface="+mn-cs"/>
              </a:rPr>
              <a:t>Κων/νος Δ. Καρατσώλης.</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1 - Τίτλος"/>
          <p:cNvSpPr>
            <a:spLocks noGrp="1"/>
          </p:cNvSpPr>
          <p:nvPr>
            <p:ph type="title"/>
          </p:nvPr>
        </p:nvSpPr>
        <p:spPr>
          <a:xfrm>
            <a:off x="323850" y="836613"/>
            <a:ext cx="8229600" cy="341312"/>
          </a:xfrm>
        </p:spPr>
        <p:txBody>
          <a:bodyPr/>
          <a:lstStyle/>
          <a:p>
            <a:r>
              <a:rPr lang="el-GR" sz="1800" smtClean="0"/>
              <a:t>Μετάβαση στοιχείων</a:t>
            </a:r>
          </a:p>
        </p:txBody>
      </p:sp>
      <p:sp>
        <p:nvSpPr>
          <p:cNvPr id="67586" name="2 - Θέση περιεχομένου"/>
          <p:cNvSpPr>
            <a:spLocks noGrp="1"/>
          </p:cNvSpPr>
          <p:nvPr>
            <p:ph idx="1"/>
          </p:nvPr>
        </p:nvSpPr>
        <p:spPr>
          <a:xfrm>
            <a:off x="323850" y="1268413"/>
            <a:ext cx="8229600" cy="4324350"/>
          </a:xfrm>
        </p:spPr>
        <p:txBody>
          <a:bodyPr/>
          <a:lstStyle/>
          <a:p>
            <a:pPr marL="0" indent="0">
              <a:buFont typeface="Georgia" pitchFamily="18" charset="0"/>
              <a:buNone/>
            </a:pPr>
            <a:r>
              <a:rPr lang="el-GR" sz="1200" smtClean="0">
                <a:latin typeface="Trebuchet MS" pitchFamily="34" charset="0"/>
              </a:rPr>
              <a:t>Εν όψει της ενεργοποίησης του ηλεκτρονικού συστήματος για τη διαδικασία μεταφοράς των στοιχείων δηλώσεων υπαγωγής  κατά τις διατάξεις του Ν.4014/2011 στο ηλεκτρονικό σύστημα σύμφωνα με τις διατάξεις του Ν.4178/2013, σε συνδυασμό με το άρθρο 30 του Ν.4178/2013 σας αναφέρουμε τα ακόλουθα :</a:t>
            </a:r>
          </a:p>
          <a:p>
            <a:pPr marL="0" indent="0">
              <a:buFont typeface="Georgia" pitchFamily="18" charset="0"/>
              <a:buNone/>
            </a:pPr>
            <a:r>
              <a:rPr lang="el-GR" sz="800" smtClean="0"/>
              <a:t> </a:t>
            </a:r>
          </a:p>
          <a:p>
            <a:pPr marL="0" indent="0">
              <a:buFont typeface="Georgia" pitchFamily="18" charset="0"/>
              <a:buNone/>
            </a:pPr>
            <a:r>
              <a:rPr lang="el-GR" sz="1200" smtClean="0">
                <a:latin typeface="Trebuchet MS" pitchFamily="34" charset="0"/>
              </a:rPr>
              <a:t>1. Σύμφωνα με την παρ. 2 του άρθρου 30 του ν. 4178/13 ορίζεται :</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b="1" smtClean="0">
                <a:latin typeface="Trebuchet MS" pitchFamily="34" charset="0"/>
              </a:rPr>
              <a:t>Για τις ολοκληρωμένες πράξεις υπαγωγής για τις οποίες έχει καταβληθεί το σύνολο του προστίμου και έχει περαιωθεί η διαδικασία αυτομάτως ή μετά από αίτηση του ενδιαφερόμενου εκδίδεται πράξη ολοκλήρωσης της υπαγωγής κατά τις διατάξεις του N.4178/2013. </a:t>
            </a:r>
            <a:endParaRPr lang="en-US" sz="1200" b="1" smtClean="0">
              <a:latin typeface="Trebuchet MS" pitchFamily="34" charset="0"/>
            </a:endParaRPr>
          </a:p>
          <a:p>
            <a:pPr marL="0" indent="0">
              <a:buFont typeface="Georgia" pitchFamily="18" charset="0"/>
              <a:buNone/>
            </a:pPr>
            <a:endParaRPr lang="el-GR" sz="1200" b="1" smtClean="0">
              <a:latin typeface="Trebuchet MS" pitchFamily="34" charset="0"/>
            </a:endParaRPr>
          </a:p>
          <a:p>
            <a:pPr marL="0" indent="0">
              <a:buFont typeface="Georgia" pitchFamily="18" charset="0"/>
              <a:buNone/>
            </a:pPr>
            <a:r>
              <a:rPr lang="el-GR" sz="1200" smtClean="0">
                <a:latin typeface="Trebuchet MS" pitchFamily="34" charset="0"/>
              </a:rPr>
              <a:t>Ειδικότερα, για πράξεις υπαγωγής για τις οποίες έχουν υποβληθεί όλα τα απαιτούμενα στοιχεία και σχέδια και έχει καταβληθεί και το σύνολο του προστίμου, καταρχάς, μετά από αίτημα του ενδιαφερομένου ή και αυτομάτως (όταν γίνει σχετική προσαρμογή στο πληροφοριακό σύστημα) εκδίδεται πράξη υπαγωγής κατά τις ειδικότερες διατάξεις του Ν.4178/2013. Σε περιπτώσεις όπου από την μεταφορά των στοιχείων το πρόστιμο που υπολογίζεται με το νέο νόμο είναι μεγαλύτερο από αυτό της ολοκληρωμένης πράξης υπαγωγής δεν καταβάλλεται το επιπλέον ποσό και εκδίδεται βεβαίωση πράξης ολοκλήρωσης της υπαγωγής σύμφωνα με το ποσό που έχει υπολογιστεί και καταβληθεί. Προσεχώς με υπουργική απόφαση θα καθοριστούν οι περιπτώσεις και η διαδικασία τυχόν επιστροφής προστίμων όταν το πρόστιμο που υπολογίζεται σύμφωνα με το νέο νόμο είναι μικρότερο του ποσού που έχει καταβληθεί για την ολοκληρωμένη πράξη υπαγωγής.</a:t>
            </a:r>
          </a:p>
          <a:p>
            <a:pPr marL="0" indent="0">
              <a:buFont typeface="Georgia" pitchFamily="18" charset="0"/>
              <a:buNone/>
            </a:pPr>
            <a:r>
              <a:rPr lang="el-GR" sz="1200" smtClean="0">
                <a:latin typeface="Trebuchet MS" pitchFamily="34" charset="0"/>
              </a:rPr>
              <a:t>Το αίτημα για την μεταφορά των στοιχείων υποβάλλεται χωρίς χρονικό περιορισμό (στα πλαίσια χρονικής ισχύος του Ν.4178/2013) και εφόσον απαιτηθεί η υποβολή της βεβαίωσης πράξης υπαγωγής για την έκδοση διοικητικής πράξης από αρμόδιες αρχές ή η έκδοση βεβαίωσης για δικαιοπραξία. </a:t>
            </a:r>
          </a:p>
          <a:p>
            <a:pPr marL="0" indent="0">
              <a:buFont typeface="Georgia" pitchFamily="18" charset="0"/>
              <a:buNone/>
            </a:pPr>
            <a:r>
              <a:rPr lang="el-GR" sz="1200" smtClean="0">
                <a:latin typeface="Trebuchet MS" pitchFamily="34" charset="0"/>
              </a:rPr>
              <a:t>Mε την έκδοση του Π.Δ/τος για την Ταυτότητα του Κτιρίου θα καθοριστεί κάθε αναγκαία λεπτομέρεια για την υποχρέωση συμπλήρωσης της ταυτότητας κτιρίου για ολοκληρωμένες πράξεις υπαγωγής κατά τις διατάξεις του Ν.4014/2011 για τις οποίες τυχόν δεν θα απαιτηθεί η μεταφορά των στοιχείων των δηλώσεων.</a:t>
            </a:r>
          </a:p>
          <a:p>
            <a:pPr marL="0" indent="0"/>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2 - Θέση περιεχομένου"/>
          <p:cNvSpPr>
            <a:spLocks noGrp="1"/>
          </p:cNvSpPr>
          <p:nvPr>
            <p:ph idx="1"/>
          </p:nvPr>
        </p:nvSpPr>
        <p:spPr>
          <a:xfrm>
            <a:off x="323850" y="620713"/>
            <a:ext cx="8229600" cy="4324350"/>
          </a:xfrm>
        </p:spPr>
        <p:txBody>
          <a:bodyPr/>
          <a:lstStyle/>
          <a:p>
            <a:pPr marL="0" indent="0">
              <a:buFont typeface="Georgia" pitchFamily="18" charset="0"/>
              <a:buNone/>
            </a:pPr>
            <a:r>
              <a:rPr lang="el-GR" sz="1200" smtClean="0">
                <a:latin typeface="Trebuchet MS" pitchFamily="34" charset="0"/>
              </a:rPr>
              <a:t>2. Σύμφωνα με την παρ. 3 του άρθρου 30 του ν. 4178/13 ορίζεται : </a:t>
            </a:r>
            <a:endParaRPr lang="en-US" sz="1200" smtClean="0">
              <a:latin typeface="Trebuchet MS" pitchFamily="34" charset="0"/>
            </a:endParaRP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b="1" smtClean="0">
                <a:latin typeface="Trebuchet MS" pitchFamily="34" charset="0"/>
              </a:rPr>
              <a:t>Εκκρεμείς υποθέσεις διεκπεραιώνονται σύμφωνα με τις διατάξεις του ν. 4178/13.</a:t>
            </a:r>
            <a:endParaRPr lang="en-US" sz="1200" b="1" smtClean="0">
              <a:latin typeface="Trebuchet MS" pitchFamily="34" charset="0"/>
            </a:endParaRPr>
          </a:p>
          <a:p>
            <a:pPr marL="0" indent="0">
              <a:buFont typeface="Georgia" pitchFamily="18" charset="0"/>
              <a:buNone/>
            </a:pPr>
            <a:endParaRPr lang="el-GR" sz="1200" b="1" smtClean="0">
              <a:latin typeface="Trebuchet MS" pitchFamily="34" charset="0"/>
            </a:endParaRPr>
          </a:p>
          <a:p>
            <a:pPr marL="0" indent="0">
              <a:buFont typeface="Georgia" pitchFamily="18" charset="0"/>
              <a:buNone/>
            </a:pPr>
            <a:r>
              <a:rPr lang="el-GR" sz="1200" smtClean="0">
                <a:latin typeface="Trebuchet MS" pitchFamily="34" charset="0"/>
              </a:rPr>
              <a:t> Ως εκκρεμείς υποθέσεις νοούνται οι πράξεις υπαγωγής για τις οποίες είτε </a:t>
            </a:r>
            <a:r>
              <a:rPr lang="el-GR" sz="1200" u="sng" smtClean="0">
                <a:latin typeface="Trebuchet MS" pitchFamily="34" charset="0"/>
              </a:rPr>
              <a:t>δεν έχει καταβληθεί το σύνολο του προστίμου είτε δεν έχουν υποβληθεί στο πληροφοριακό σύστημα όλα τα απαιτούμενα στοιχεία και σχέδια.</a:t>
            </a:r>
            <a:r>
              <a:rPr lang="el-GR" sz="1200" smtClean="0">
                <a:latin typeface="Trebuchet MS" pitchFamily="34" charset="0"/>
              </a:rPr>
              <a:t> Σε αυτές τις περιπτώσεις μετά από αίτηση απαιτείται η μεταφορά των στοιχείων της δήλωσης υπαγωγής στο πληροφοριακό σύστημα κατά τις διατάξεις του Ν.4178/2013. Για την αίτηση δεν υφίσταται ειδικός περιορισμός ως προς το χρόνο, πέραν της γενικής χρονικής ισχύος του νόμου, δηλαδή μέχρι 6-2-2015.</a:t>
            </a:r>
          </a:p>
          <a:p>
            <a:pPr marL="0" indent="0">
              <a:buFont typeface="Georgia" pitchFamily="18" charset="0"/>
              <a:buNone/>
            </a:pPr>
            <a:r>
              <a:rPr lang="el-GR" sz="1200" smtClean="0">
                <a:latin typeface="Trebuchet MS" pitchFamily="34" charset="0"/>
              </a:rPr>
              <a:t>Σε κάθε περίπτωση, εφόσον απαιτηθεί η έκδοση βεβαίωσης πράξης υπαγωγής για την υποβολή σε δημόσια αρχή ή η έκδοση βεβαίωσης για δικαιοπραξία, για την έκδοση αυτών των πράξεων απαιτείται η προηγούμενη μεταφορά των στοιχείων των δηλώσεων στις διατάξεις του Ν.4178/2013. Επισημαίνεται ότι ακόμη και αν έχει καταβληθεί το σύνολο του προστίμου σύμφωνα με πράξη υπαγωγής κατά τις διατάξεις του Ν.4014/2011 αλλά δεν έχουν υποβληθεί όλα τα απαιτούμενα στοιχεία και σχέδια, η υποβολή των στοιχείων και των σχεδίων και συνεπώς και η μεταφορά των στοιχείων της δήλωσης θα πρέπει να πραγματοποιηθεί έως την καταληκτική ημερομηνία του Ν.4178/2013 (6-2-2015).</a:t>
            </a:r>
          </a:p>
          <a:p>
            <a:pPr marL="0" indent="0">
              <a:buFont typeface="Georgia" pitchFamily="18" charset="0"/>
              <a:buNone/>
            </a:pPr>
            <a:r>
              <a:rPr lang="el-GR" sz="1200" smtClean="0">
                <a:latin typeface="Trebuchet MS" pitchFamily="34" charset="0"/>
              </a:rPr>
              <a:t>Σε περιπτώσεις όπου από την μεταφορά των στοιχείων το πρόστιμο που υπολογίζεται με το νέο νόμο είναι μεγαλύτερο από αυτό της πράξης υπαγωγής δεν θα καταβάλλεται το επιπλέον ποσό και θα εκδίδεται πράξη ολοκλήρωσης σύμφωνα με το ποσό που έχει υπολογιστεί.</a:t>
            </a:r>
          </a:p>
          <a:p>
            <a:pPr marL="0" indent="0">
              <a:buFont typeface="Georgia" pitchFamily="18" charset="0"/>
              <a:buNone/>
            </a:pPr>
            <a:r>
              <a:rPr lang="el-GR" sz="1200" smtClean="0">
                <a:latin typeface="Trebuchet MS" pitchFamily="34" charset="0"/>
              </a:rPr>
              <a:t>Σε περιπτώσεις όπου από την μεταφορά των στοιχείων το πρόστιμο που υπολογίζεται με το νέο νόμο είναι μικρότερο από αυτό της πράξης υπαγωγής οι προς καταβολή επόμενες δόσεις (το συνολικό ποσό που υπολείπεται) αναπροσαρμόζονται σύμφωνα με το νέο υπολογισμό του προστίμου κατά τις διατάξεις του Ν.4178/2013.</a:t>
            </a:r>
          </a:p>
          <a:p>
            <a:pPr marL="0" indent="0">
              <a:buFont typeface="Georgia" pitchFamily="18" charset="0"/>
              <a:buNone/>
            </a:pPr>
            <a:r>
              <a:rPr lang="el-GR" sz="1200" smtClean="0">
                <a:latin typeface="Trebuchet MS" pitchFamily="34" charset="0"/>
              </a:rPr>
              <a:t>Επισημαίνεται ότι τα ανωτέρω αναφερόμενα για τον υπολογισμό του προστίμου στις εκκρεμείς υποθέσεις ισχύουν στην περίπτωση όπου κατά τη μεταφορά των δηλώσεων δεν μεταβάλλονται τα πολεοδομικά στοιχεία της δήλωσης ( χώροι – επιφάνειες) χωρίς να λαμβάνονται υπόψη επιμέρους συντελεστές. Εφόσον κατά την αίτηση για μεταφορά των στοιχείων στις διατάξεις του Ν.4178/2013 μεταβάλλονται και τα πολεοδομικά στοιχεία της δήλωσης ( χώροι – επιφάνειες ) η καταβολή των επομένων δόσεων αναπροσαρμόζεται σύμφωνα με το νέο υπολογισμό και ανεξαρτήτως εάν το συνολικό ποσό είναι μικρότερο ή μεγαλύτερο από τον υπολογισμό της πράξης υπαγωγής κατά το Ν.4014/2011.</a:t>
            </a:r>
          </a:p>
          <a:p>
            <a:pPr marL="0" indent="0">
              <a:buFont typeface="Georgia" pitchFamily="18" charset="0"/>
              <a:buNone/>
            </a:pPr>
            <a:r>
              <a:rPr lang="el-GR" sz="1200" smtClean="0">
                <a:latin typeface="Trebuchet MS" pitchFamily="34" charset="0"/>
              </a:rPr>
              <a:t>Τέλος αναφέρουμε ότι στο πλαίσιο της εξουσιοδότησης της παρ.9 του άρθρου 30 του Ν.4178/2013 θα καθοριστεί με απόφαση του Υπουργού Περιβάλλοντος, Ενέργειας και Κλιματικής Αλλαγής κάθε αναγκαία λεπτομέρεια που τυχόν απαιτηθεί πέραν των ανωτέρω.</a:t>
            </a:r>
          </a:p>
          <a:p>
            <a:pPr marL="0" indent="0"/>
            <a:endParaRPr lang="el-GR" sz="1200" smtClean="0">
              <a:latin typeface="Trebuchet MS" pitchFamily="34" charset="0"/>
            </a:endParaRPr>
          </a:p>
          <a:p>
            <a:pPr marL="0" indent="0"/>
            <a:endParaRPr lang="el-GR" sz="80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2 - Θέση περιεχομένου"/>
          <p:cNvSpPr>
            <a:spLocks noGrp="1"/>
          </p:cNvSpPr>
          <p:nvPr>
            <p:ph idx="1"/>
          </p:nvPr>
        </p:nvSpPr>
        <p:spPr>
          <a:xfrm>
            <a:off x="250825" y="1336675"/>
            <a:ext cx="8229600" cy="4324350"/>
          </a:xfrm>
        </p:spPr>
        <p:txBody>
          <a:bodyPr/>
          <a:lstStyle/>
          <a:p>
            <a:pPr>
              <a:buFont typeface="Georgia" pitchFamily="18" charset="0"/>
              <a:buNone/>
            </a:pPr>
            <a:endParaRPr lang="en-US" sz="2000" dirty="0" smtClean="0">
              <a:latin typeface="Trebuchet MS" pitchFamily="34" charset="0"/>
            </a:endParaRPr>
          </a:p>
          <a:p>
            <a:pPr>
              <a:buFont typeface="Georgia" pitchFamily="18" charset="0"/>
              <a:buNone/>
            </a:pPr>
            <a:endParaRPr lang="en-US" sz="2000" dirty="0" smtClean="0">
              <a:latin typeface="Trebuchet MS" pitchFamily="34" charset="0"/>
            </a:endParaRPr>
          </a:p>
          <a:p>
            <a:pPr>
              <a:buFont typeface="Georgia" pitchFamily="18" charset="0"/>
              <a:buNone/>
            </a:pPr>
            <a:r>
              <a:rPr lang="en-US" sz="2000" dirty="0" smtClean="0">
                <a:latin typeface="Trebuchet MS" pitchFamily="34" charset="0"/>
              </a:rPr>
              <a:t>K</a:t>
            </a:r>
            <a:r>
              <a:rPr lang="el-GR" sz="2000" dirty="0" smtClean="0">
                <a:latin typeface="Trebuchet MS" pitchFamily="34" charset="0"/>
              </a:rPr>
              <a:t>ων/νος </a:t>
            </a:r>
            <a:r>
              <a:rPr lang="el-GR" sz="2000" dirty="0" err="1" smtClean="0">
                <a:latin typeface="Trebuchet MS" pitchFamily="34" charset="0"/>
              </a:rPr>
              <a:t>Καρατσώλης</a:t>
            </a:r>
            <a:endParaRPr lang="el-GR" sz="2000" dirty="0" smtClean="0">
              <a:latin typeface="Trebuchet MS" pitchFamily="34" charset="0"/>
            </a:endParaRPr>
          </a:p>
          <a:p>
            <a:pPr>
              <a:buFont typeface="Georgia" pitchFamily="18" charset="0"/>
              <a:buNone/>
            </a:pPr>
            <a:endParaRPr lang="el-GR" sz="2000" dirty="0" smtClean="0">
              <a:latin typeface="Trebuchet MS" pitchFamily="34" charset="0"/>
            </a:endParaRPr>
          </a:p>
          <a:p>
            <a:pPr>
              <a:buNone/>
            </a:pPr>
            <a:endParaRPr lang="en-US" sz="1600" dirty="0" smtClean="0">
              <a:latin typeface="Trebuchet MS" pitchFamily="34" charset="0"/>
            </a:endParaRPr>
          </a:p>
          <a:p>
            <a:endParaRPr lang="en-US" sz="1600" dirty="0" smtClean="0"/>
          </a:p>
          <a:p>
            <a:endParaRPr lang="en-US" sz="1600" dirty="0" smtClean="0"/>
          </a:p>
          <a:p>
            <a:endParaRPr lang="en-US" sz="1600" dirty="0" smtClean="0"/>
          </a:p>
          <a:p>
            <a:endParaRPr lang="el-GR" sz="1600" dirty="0" smtClean="0"/>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
        <p:nvSpPr>
          <p:cNvPr id="69636" name="Rectangle 4"/>
          <p:cNvSpPr>
            <a:spLocks noChangeArrowheads="1"/>
          </p:cNvSpPr>
          <p:nvPr/>
        </p:nvSpPr>
        <p:spPr bwMode="auto">
          <a:xfrm>
            <a:off x="0" y="5949950"/>
            <a:ext cx="9144000" cy="908050"/>
          </a:xfrm>
          <a:prstGeom prst="rect">
            <a:avLst/>
          </a:prstGeom>
          <a:solidFill>
            <a:schemeClr val="bg1"/>
          </a:solidFill>
          <a:ln w="9525">
            <a:noFill/>
            <a:miter lim="800000"/>
            <a:headEnd/>
            <a:tailEnd/>
          </a:ln>
          <a:effectLst/>
        </p:spPr>
        <p:txBody>
          <a:bodyPr wrap="none" anchor="ctr"/>
          <a:lstStyle/>
          <a:p>
            <a:endParaRPr lang="el-GR"/>
          </a:p>
        </p:txBody>
      </p:sp>
      <p:pic>
        <p:nvPicPr>
          <p:cNvPr id="69637" name="Picture 5" descr="YPEKA AFTHAIRETA FINAL"/>
          <p:cNvPicPr>
            <a:picLocks noChangeAspect="1" noChangeArrowheads="1"/>
          </p:cNvPicPr>
          <p:nvPr/>
        </p:nvPicPr>
        <p:blipFill>
          <a:blip r:embed="rId2" cstate="print"/>
          <a:srcRect/>
          <a:stretch>
            <a:fillRect/>
          </a:stretch>
        </p:blipFill>
        <p:spPr bwMode="auto">
          <a:xfrm>
            <a:off x="1979613" y="5992813"/>
            <a:ext cx="4859337" cy="865187"/>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1 - Τίτλος"/>
          <p:cNvSpPr>
            <a:spLocks noGrp="1"/>
          </p:cNvSpPr>
          <p:nvPr>
            <p:ph type="title"/>
          </p:nvPr>
        </p:nvSpPr>
        <p:spPr>
          <a:xfrm>
            <a:off x="457200" y="1052513"/>
            <a:ext cx="8229600" cy="414337"/>
          </a:xfrm>
        </p:spPr>
        <p:txBody>
          <a:bodyPr/>
          <a:lstStyle/>
          <a:p>
            <a:r>
              <a:rPr lang="el-GR" sz="1400" b="1" smtClean="0"/>
              <a:t>Άρθρο 1</a:t>
            </a:r>
            <a:r>
              <a:rPr lang="el-GR" sz="1400" smtClean="0"/>
              <a:t/>
            </a:r>
            <a:br>
              <a:rPr lang="el-GR" sz="1400" smtClean="0"/>
            </a:br>
            <a:r>
              <a:rPr lang="el-GR" sz="1400" b="1" smtClean="0"/>
              <a:t>Απαγόρευση εμπράγματων δικαιοπραξιών σε ακίνητα με αυθαίρετες κατασκευές ή αυθαίρετες αλλαγές χρήσης </a:t>
            </a:r>
            <a:r>
              <a:rPr lang="el-GR" sz="1400" smtClean="0"/>
              <a:t/>
            </a:r>
            <a:br>
              <a:rPr lang="el-GR" sz="1400" smtClean="0"/>
            </a:br>
            <a:endParaRPr lang="el-GR" sz="1400" smtClean="0"/>
          </a:p>
        </p:txBody>
      </p:sp>
      <p:sp>
        <p:nvSpPr>
          <p:cNvPr id="19458" name="2 - Θέση περιεχομένου"/>
          <p:cNvSpPr>
            <a:spLocks noGrp="1"/>
          </p:cNvSpPr>
          <p:nvPr>
            <p:ph idx="1"/>
          </p:nvPr>
        </p:nvSpPr>
        <p:spPr>
          <a:xfrm>
            <a:off x="457200" y="1557338"/>
            <a:ext cx="8229600" cy="4967287"/>
          </a:xfrm>
        </p:spPr>
        <p:txBody>
          <a:bodyPr/>
          <a:lstStyle/>
          <a:p>
            <a:pPr marL="0" indent="0">
              <a:buFont typeface="Georgia" pitchFamily="18" charset="0"/>
              <a:buNone/>
            </a:pPr>
            <a:r>
              <a:rPr lang="el-GR" sz="1000" b="1" smtClean="0"/>
              <a:t> </a:t>
            </a:r>
            <a:r>
              <a:rPr lang="el-GR" sz="1200" smtClean="0">
                <a:latin typeface="Trebuchet MS" pitchFamily="34" charset="0"/>
              </a:rPr>
              <a:t>1. Από τη δημοσίευση του παρόντος απαγορεύεται και είναι απολύτως άκυρη η μεταβίβαση ή η σύσταση εμπράγματου δικαιώματος σε ακίνητο, στο οποίο έχει εκτελεστεί αυθαίρετη κατασκευή ή έχει εγκατασταθεί αυθαίρετη αλλαγή χρήσης, όπως ειδικότερα ορίζεται στα άρθρα 5 παρ. 2 και 22 παρ. 3 του ν.1577/1985 (Α' 210). Στην παραπάνω απαγόρευση εμπίπτει και η εισφορά ακινήτου σε εταιρεία.  </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b="1" i="1" smtClean="0">
                <a:latin typeface="Trebuchet MS" pitchFamily="34" charset="0"/>
              </a:rPr>
              <a:t>Η διαπίστωση ύπαρξης αυθαιρέτων κατασκευών ή αυθαίρετης αλλαγής χρήσης γίνεται κατ’ εφαρμογή των άρθρων 5 παρ. 2 και 22 παρ. 3 του ν. 1577/1985 «Γενικός Οικοδομικός Κανονισμός.» ( ΦΕΚ 210 Α’), ο οποίος ίσχυε στις 28-7-2011 και όχι κατά τις διατάξεις του μεταγενέστερου ν. 4067/12 «Νέος Οικοδομικός Κανονισμός» ( ΦΕΚ 79 Α’).</a:t>
            </a:r>
            <a:r>
              <a:rPr lang="el-GR" sz="1200" smtClean="0">
                <a:latin typeface="Trebuchet MS" pitchFamily="34" charset="0"/>
              </a:rPr>
              <a:t> </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2. Από τις διατάξεις της προηγούμενης παραγράφου εξαιρούνται τα ακίνητα, στα οποία έχουν εκτελεστεί αυθαίρετες κατασκευές ή έχουν εγκατασταθεί αυθαίρετες χρήσεις:</a:t>
            </a:r>
          </a:p>
          <a:p>
            <a:pPr marL="0" indent="0">
              <a:buFont typeface="Georgia" pitchFamily="18" charset="0"/>
              <a:buNone/>
            </a:pPr>
            <a:r>
              <a:rPr lang="el-GR" sz="1200" smtClean="0">
                <a:latin typeface="Trebuchet MS" pitchFamily="34" charset="0"/>
              </a:rPr>
              <a:t>α) που υφίστανται προ της 30-11-1955, ημερομηνίας ισχύος του από 9-8-1955 Β.Δ/τος ή</a:t>
            </a:r>
          </a:p>
          <a:p>
            <a:pPr marL="0" indent="0">
              <a:buFont typeface="Georgia" pitchFamily="18" charset="0"/>
              <a:buNone/>
            </a:pPr>
            <a:r>
              <a:rPr lang="el-GR" sz="1200" smtClean="0">
                <a:latin typeface="Trebuchet MS" pitchFamily="34" charset="0"/>
              </a:rPr>
              <a:t>β) που έχουν απαλλαγεί από την κατεδάφιση, σύμφωνα με τις διατάξεις της παρ. 1 του άρθρου 3 του ν. 720/1977 (Α’ 297) ή</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b="1" i="1" smtClean="0">
                <a:latin typeface="Trebuchet MS" pitchFamily="34" charset="0"/>
              </a:rPr>
              <a:t>Στην παράγραφο αυτή υπάγονται αυθαίρετες κατασκευές ή αυθαίρετες αλλαγές χρήσης, που αποδεδειγμένα προϋφίστανται της 27-7-1977 (ημερομηνίας δημοσίευσης του ν. 651/77) και βρίσκονται εντός οικισμών προϋφισταμένων του 1923 και της περιφέρειας αυτών και οι οποίοι είχαν καθοριστεί μέχρι 6-12-1977 με απόφαση του οικείου Νομάρχη, που έχει δημοσιευτεί στην Εφημερίδα της Κυβερνήσεως, ως απομακρυσμένοι ορεινοί ή θεομηνιόπληκτοι ή ότι βρίσκονται σε παραμεθόριες περιοχές.</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 γ) που έχουν εξαιρεθεί από την κατεδάφιση, σύμφωνα με τις διατάξεις της παρ. 5 του άρθρου 16 του ν. 1337/1983 (Α’ 33) ή της παρ. 8 και παρ. 10 του άρθρου 9 του ν. 1512/1985 (Α'4) ή</a:t>
            </a:r>
          </a:p>
          <a:p>
            <a:pPr marL="0" indent="0">
              <a:buFont typeface="Georgia" pitchFamily="18" charset="0"/>
              <a:buNone/>
            </a:pPr>
            <a:endParaRPr lang="el-GR" sz="1200" smtClean="0">
              <a:latin typeface="Trebuchet MS" pitchFamily="34" charset="0"/>
            </a:endParaRP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2 - Θέση περιεχομένου"/>
          <p:cNvSpPr>
            <a:spLocks noGrp="1"/>
          </p:cNvSpPr>
          <p:nvPr>
            <p:ph idx="1"/>
          </p:nvPr>
        </p:nvSpPr>
        <p:spPr>
          <a:xfrm>
            <a:off x="539750" y="1449388"/>
            <a:ext cx="8229600" cy="4859337"/>
          </a:xfrm>
        </p:spPr>
        <p:txBody>
          <a:bodyPr/>
          <a:lstStyle/>
          <a:p>
            <a:pPr marL="0" indent="0">
              <a:buFont typeface="Georgia" pitchFamily="18" charset="0"/>
              <a:buNone/>
            </a:pPr>
            <a:r>
              <a:rPr lang="el-GR" sz="1200" smtClean="0">
                <a:latin typeface="Trebuchet MS" pitchFamily="34" charset="0"/>
              </a:rPr>
              <a:t>δ) που έχει ανασταλεί η κατεδάφιση, σύμφωνα με τις διατάξεις των άρθρων 15, 16, 20 και 21 του ν. 1337/1983 (Α' 33), όπως ισχύουν, χωρίς όμως να έχει απορριφθεί με απόφαση του αρμοδίου κατά περίπτωση οργάνου η αίτηση για την εξαίρεση από την κατεδάφιση ή  </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b="1" i="1" smtClean="0">
                <a:latin typeface="Trebuchet MS" pitchFamily="34" charset="0"/>
              </a:rPr>
              <a:t>Δεν έχουν υποχρέωση υπαγωγής στις διατάξεις του ν. 4178/13 αυθαίρετα κτίσματα που έχουν δηλωθεί με το ν. 410/68 ή το ν. 720/77, δεδομένου ότι καλύπτονται από τις διατάξεις της παρ. 7 του άρθρου 15 του ν. 1337/83. </a:t>
            </a:r>
          </a:p>
          <a:p>
            <a:pPr marL="0" indent="0">
              <a:buFont typeface="Georgia" pitchFamily="18" charset="0"/>
              <a:buNone/>
            </a:pPr>
            <a:r>
              <a:rPr lang="el-GR" sz="1200" b="1" i="1" smtClean="0">
                <a:latin typeface="Trebuchet MS" pitchFamily="34" charset="0"/>
              </a:rPr>
              <a:t>Επίσης δεν έχουν υποχρέωση υπαγωγής στις διατάξεις του ν. 4178/13 αυθαίρετα κτίσματα που έχουν δηλωθεί με το ν. 1337/83 (των παρ. 4 και 5 του άρθρου 15 / α’ και β’ φάση).</a:t>
            </a:r>
          </a:p>
          <a:p>
            <a:pPr marL="0" indent="0">
              <a:buFont typeface="Georgia" pitchFamily="18" charset="0"/>
              <a:buNone/>
            </a:pPr>
            <a:r>
              <a:rPr lang="el-GR" sz="1200" smtClean="0"/>
              <a:t> </a:t>
            </a:r>
          </a:p>
          <a:p>
            <a:pPr marL="0" indent="0">
              <a:buFont typeface="Georgia" pitchFamily="18" charset="0"/>
              <a:buNone/>
            </a:pPr>
            <a:r>
              <a:rPr lang="el-GR" sz="1200" smtClean="0">
                <a:latin typeface="Trebuchet MS" pitchFamily="34" charset="0"/>
              </a:rPr>
              <a:t>ε) που έχουν εξαιρεθεί από την κατεδάφιση, σύμφωνα με τις διατάξεις του άρθρου 4 του ν. 3399/2005 (Α’ 255) ή</a:t>
            </a:r>
          </a:p>
          <a:p>
            <a:pPr marL="0" indent="0">
              <a:buFont typeface="Georgia" pitchFamily="18" charset="0"/>
              <a:buNone/>
            </a:pPr>
            <a:r>
              <a:rPr lang="el-GR" sz="1200" smtClean="0">
                <a:latin typeface="Trebuchet MS" pitchFamily="34" charset="0"/>
              </a:rPr>
              <a:t>στ) που έχει περατωθεί η διαδικασία διατήρησης, σύμφωνα με τις διατάξεις του ν. 3775/2009 (Α' 122) ή του ν. 3843/2010 (Α' 62) και για το χρονικό διάστημα που προβλέπεται σε αυτές και υπό τις προϋποθέσεις του παρόντος νόμου ή</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ζ) που έχει περατωθεί η διαδικασία καταβολής του ενιαίου ειδικού προστίμου ή έχει καταβληθεί ποσοστό 30% του συνολικού ποσού προστίμου ή του σχετικού παραβόλου εφόσον ορίζεται κατά τις διατάξεις του παρόντος και κατά τις διατάξεις του ν.4014/2011και υπό τις προϋποθέσεις του παρόντος νόμου  (Α’ 209).</a:t>
            </a:r>
          </a:p>
          <a:p>
            <a:pPr marL="0" indent="0">
              <a:buFont typeface="Georgia" pitchFamily="18" charset="0"/>
              <a:buNone/>
            </a:pPr>
            <a:r>
              <a:rPr lang="el-GR" sz="1200" smtClean="0"/>
              <a:t> </a:t>
            </a:r>
          </a:p>
          <a:p>
            <a:pPr marL="0" indent="0">
              <a:buFont typeface="Georgia" pitchFamily="18" charset="0"/>
              <a:buNone/>
            </a:pPr>
            <a:r>
              <a:rPr lang="el-GR" sz="1200" b="1" i="1" smtClean="0">
                <a:latin typeface="Trebuchet MS" pitchFamily="34" charset="0"/>
              </a:rPr>
              <a:t>Η έκφραση «ή του σχετικού παραβόλου» αφορά τις περιπτώσεις, που το πρόστιμο των ρυθμισμένων αυθαιρεσιών περιορίζεται αποκλειστικά σε καταβολή παραβόλου σύμφωνα με τις σχετικές διατάξεις των ν. 4014/11 ή ν. 4178/13.</a:t>
            </a:r>
          </a:p>
          <a:p>
            <a:pPr marL="0" indent="0">
              <a:buFont typeface="Georgia" pitchFamily="18" charset="0"/>
              <a:buNone/>
            </a:pPr>
            <a:endParaRPr lang="el-GR" sz="1200" b="1" i="1" smtClean="0">
              <a:latin typeface="Trebuchet MS" pitchFamily="34" charset="0"/>
            </a:endParaRP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2 - Θέση περιεχομένου"/>
          <p:cNvSpPr>
            <a:spLocks noGrp="1"/>
          </p:cNvSpPr>
          <p:nvPr>
            <p:ph idx="1"/>
          </p:nvPr>
        </p:nvSpPr>
        <p:spPr>
          <a:xfrm>
            <a:off x="468313" y="908050"/>
            <a:ext cx="8229600" cy="5689600"/>
          </a:xfrm>
        </p:spPr>
        <p:txBody>
          <a:bodyPr/>
          <a:lstStyle/>
          <a:p>
            <a:pPr marL="0" indent="0">
              <a:buFont typeface="Georgia" pitchFamily="18" charset="0"/>
              <a:buNone/>
            </a:pPr>
            <a:r>
              <a:rPr lang="el-GR" sz="1400" b="1" smtClean="0">
                <a:solidFill>
                  <a:schemeClr val="tx2"/>
                </a:solidFill>
                <a:latin typeface="Trebuchet MS" pitchFamily="34" charset="0"/>
              </a:rPr>
              <a:t>Άρθρο 2</a:t>
            </a:r>
          </a:p>
          <a:p>
            <a:pPr marL="0" indent="0">
              <a:buFont typeface="Georgia" pitchFamily="18" charset="0"/>
              <a:buNone/>
            </a:pPr>
            <a:r>
              <a:rPr lang="el-GR" sz="1400" b="1" smtClean="0">
                <a:solidFill>
                  <a:schemeClr val="tx2"/>
                </a:solidFill>
                <a:latin typeface="Trebuchet MS" pitchFamily="34" charset="0"/>
              </a:rPr>
              <a:t>Απαγόρευση υπαγωγής.</a:t>
            </a:r>
          </a:p>
          <a:p>
            <a:pPr marL="0" indent="0">
              <a:buFont typeface="Georgia" pitchFamily="18" charset="0"/>
              <a:buNone/>
            </a:pPr>
            <a:endParaRPr lang="el-GR" sz="1400" b="1" smtClean="0">
              <a:solidFill>
                <a:schemeClr val="tx2"/>
              </a:solidFill>
              <a:latin typeface="Trebuchet MS" pitchFamily="34" charset="0"/>
            </a:endParaRPr>
          </a:p>
          <a:p>
            <a:pPr marL="0" indent="0">
              <a:buFont typeface="Georgia" pitchFamily="18" charset="0"/>
              <a:buNone/>
            </a:pPr>
            <a:endParaRPr lang="el-GR" sz="1400" b="1" smtClean="0">
              <a:solidFill>
                <a:schemeClr val="tx2"/>
              </a:solidFill>
              <a:latin typeface="Trebuchet MS" pitchFamily="34" charset="0"/>
            </a:endParaRPr>
          </a:p>
          <a:p>
            <a:pPr marL="0" indent="0">
              <a:buFont typeface="Georgia" pitchFamily="18" charset="0"/>
              <a:buNone/>
            </a:pPr>
            <a:r>
              <a:rPr lang="el-GR" sz="1200" smtClean="0">
                <a:latin typeface="Trebuchet MS" pitchFamily="34" charset="0"/>
              </a:rPr>
              <a:t>1.Δεν υπάγονται στις διατάξεις του παρόντος νόμου αυθαίρετες κατασκευές που  εμπίπτουν στις περιπτώσεις  του παρόντος άρθρου με τις επιφυλάξεις που αναφέρονται σε αυτό. </a:t>
            </a:r>
          </a:p>
          <a:p>
            <a:pPr marL="0" indent="0">
              <a:buFont typeface="Georgia" pitchFamily="18" charset="0"/>
              <a:buNone/>
            </a:pPr>
            <a:endParaRPr lang="el-GR" sz="1200" smtClean="0">
              <a:latin typeface="Trebuchet MS" pitchFamily="34" charset="0"/>
            </a:endParaRPr>
          </a:p>
          <a:p>
            <a:pPr marL="0" indent="0">
              <a:buFont typeface="Georgia" pitchFamily="18" charset="0"/>
              <a:buNone/>
            </a:pPr>
            <a:r>
              <a:rPr lang="el-GR" sz="1200" smtClean="0">
                <a:latin typeface="Trebuchet MS" pitchFamily="34" charset="0"/>
              </a:rPr>
              <a:t>2.Δεν υπάγεται στις εξαιρέσεις της περίπτωσης ζ' της παρ. 2 του άρθρου 1 η μεταβίβαση δικαιώματος ακινήτου ή αυτοτελούς διηρημένης ιδιοκτησίας ή η σύσταση εμπράγματου δικαιώματος σε ακίνητο στο οποίο έχει εκτελεστεί αυθαίρετη κατασκευή ή έχει εγκατασταθεί αυθαίρετη αλλαγή χρήσης άλλη από τις αναφερόμενες στην παράγραφο 2 του άρθρου 1 και εφόσον : </a:t>
            </a:r>
          </a:p>
          <a:p>
            <a:pPr marL="0" indent="0">
              <a:buFont typeface="Georgia" pitchFamily="18" charset="0"/>
              <a:buNone/>
            </a:pPr>
            <a:r>
              <a:rPr lang="el-GR" sz="1200" smtClean="0">
                <a:latin typeface="Trebuchet MS" pitchFamily="34" charset="0"/>
              </a:rPr>
              <a:t>Η αυθαίρετη κατασκευή ή αυθαίρετη αλλαγή χρήσης βρίσκεται: </a:t>
            </a:r>
          </a:p>
          <a:p>
            <a:pPr marL="0" indent="0">
              <a:buFont typeface="Georgia" pitchFamily="18" charset="0"/>
              <a:buNone/>
            </a:pPr>
            <a:r>
              <a:rPr lang="el-GR" sz="1200" smtClean="0">
                <a:latin typeface="Trebuchet MS" pitchFamily="34" charset="0"/>
              </a:rPr>
              <a:t>α) σε εγκεκριμένο κοινόχρηστο χώρο της πόλης ή του οικισμού. Εξαιρούνται οι περιπτώσεις όπου δεν έχει συντελεστεί η αναγκαστική απαλλοτρίωση επί ακινήτων όπου υφίστανται εμπράγματα δικαιώματα πολιτών. Σε περίπτωση υπαγωγής στον παρόντα νόμο δεν επηρεάζονται το κύρος και η διαδικασία απαλλοτρίωσης και τα αυθαίρετα κτίσματα δεν αποζημιώνονται.</a:t>
            </a:r>
          </a:p>
          <a:p>
            <a:pPr marL="0" indent="0">
              <a:buFont typeface="Georgia" pitchFamily="18" charset="0"/>
              <a:buNone/>
            </a:pPr>
            <a:r>
              <a:rPr lang="el-GR" sz="800" smtClean="0"/>
              <a:t> </a:t>
            </a:r>
          </a:p>
          <a:p>
            <a:pPr marL="0" indent="0">
              <a:buFont typeface="Georgia" pitchFamily="18" charset="0"/>
              <a:buNone/>
            </a:pPr>
            <a:r>
              <a:rPr lang="el-GR" sz="1200" b="1" i="1" smtClean="0">
                <a:latin typeface="Trebuchet MS" pitchFamily="34" charset="0"/>
              </a:rPr>
              <a:t>Απαγορεύεται η υπαγωγή στις διατάξεις του ν. 4178/13 αυθαίρετης κατασκευής ή αυθαίρετης αλλαγής χρήσης σε κοινόχρηστους χώρους της πόλης ή του οικισμού, με την επιφύλαξη του εδαφίου δ της παρ. Γ του άρθρου 9 του νόμου. Στην έννοια των κοινοχρήστων χώρων της πόλης δεν περιλαμβάνονται οι εγκεκριμένοι κοινωφελείς χώροι της πόλης. Η εξαίρεση αφορά αποκλειστικά δικαιούχους αποζημίωσης για κατασκευές που προϋφίσταντο της έγκρισης της απαλλοτρίωσης. </a:t>
            </a:r>
          </a:p>
          <a:p>
            <a:pPr marL="0" indent="0">
              <a:buFont typeface="Georgia" pitchFamily="18" charset="0"/>
              <a:buNone/>
            </a:pPr>
            <a:r>
              <a:rPr lang="el-GR" sz="1200" b="1" i="1" smtClean="0">
                <a:latin typeface="Trebuchet MS" pitchFamily="34" charset="0"/>
              </a:rPr>
              <a:t>Στην παρούσα παράγραφο αναφέρεται το εδάφιο ιστ της παρ. Γ. Κατηγορία 3 του άρθρου 9 και οι παρ. 16 και 22 του άρθρου 23 ν. 4178/13.</a:t>
            </a:r>
          </a:p>
          <a:p>
            <a:pPr marL="0" indent="0">
              <a:buFont typeface="Georgia" pitchFamily="18" charset="0"/>
              <a:buNone/>
            </a:pPr>
            <a:r>
              <a:rPr lang="el-GR" sz="1200" b="1" i="1" smtClean="0">
                <a:latin typeface="Trebuchet MS" pitchFamily="34" charset="0"/>
              </a:rPr>
              <a:t> </a:t>
            </a:r>
          </a:p>
        </p:txBody>
      </p:sp>
      <p:sp>
        <p:nvSpPr>
          <p:cNvPr id="4" name="3 - Θέση υποσέλιδου"/>
          <p:cNvSpPr>
            <a:spLocks noGrp="1"/>
          </p:cNvSpPr>
          <p:nvPr>
            <p:ph type="ftr" sz="quarter" idx="11"/>
          </p:nvPr>
        </p:nvSpPr>
        <p:spPr/>
        <p:txBody>
          <a:bodyPr/>
          <a:lstStyle/>
          <a:p>
            <a:pPr>
              <a:defRPr/>
            </a:pPr>
            <a:r>
              <a:rPr lang="el-GR" smtClean="0"/>
              <a:t>Κων/νος Δ. Καρατσώλης.</a:t>
            </a:r>
            <a:endParaRPr lang="el-G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2 - Θέση περιεχομένου"/>
          <p:cNvSpPr>
            <a:spLocks/>
          </p:cNvSpPr>
          <p:nvPr/>
        </p:nvSpPr>
        <p:spPr bwMode="auto">
          <a:xfrm>
            <a:off x="468313" y="908050"/>
            <a:ext cx="8229600" cy="5689600"/>
          </a:xfrm>
          <a:prstGeom prst="rect">
            <a:avLst/>
          </a:prstGeom>
          <a:noFill/>
          <a:ln w="9525">
            <a:noFill/>
            <a:miter lim="800000"/>
            <a:headEnd/>
            <a:tailEnd/>
          </a:ln>
        </p:spPr>
        <p:txBody>
          <a:bodyPr/>
          <a:lstStyle/>
          <a:p>
            <a:pPr eaLnBrk="0" hangingPunct="0">
              <a:spcBef>
                <a:spcPts val="300"/>
              </a:spcBef>
              <a:buClr>
                <a:srgbClr val="A04DA3"/>
              </a:buClr>
              <a:buFont typeface="Georgia" pitchFamily="18" charset="0"/>
              <a:buNone/>
            </a:pPr>
            <a:endParaRPr lang="el-GR" sz="1400" b="1">
              <a:solidFill>
                <a:schemeClr val="tx2"/>
              </a:solidFill>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Η αυθαίρετη κατασκευή ή αυθαίρετη αλλαγή χρήσης βρίσκεται: </a:t>
            </a:r>
          </a:p>
          <a:p>
            <a:pPr eaLnBrk="0" hangingPunct="0">
              <a:spcBef>
                <a:spcPts val="300"/>
              </a:spcBef>
              <a:buClr>
                <a:srgbClr val="A04DA3"/>
              </a:buClr>
              <a:buFont typeface="Georgia" pitchFamily="18" charset="0"/>
              <a:buNone/>
            </a:pPr>
            <a:endParaRPr lang="el-GR" sz="1200" b="1" i="1">
              <a:latin typeface="Trebuchet MS" pitchFamily="34" charset="0"/>
            </a:endParaRPr>
          </a:p>
          <a:p>
            <a:pPr eaLnBrk="0" hangingPunct="0">
              <a:spcBef>
                <a:spcPts val="300"/>
              </a:spcBef>
              <a:buClr>
                <a:srgbClr val="A04DA3"/>
              </a:buClr>
              <a:buFont typeface="Georgia" pitchFamily="18" charset="0"/>
              <a:buNone/>
            </a:pPr>
            <a:r>
              <a:rPr lang="el-GR" sz="1200">
                <a:latin typeface="Trebuchet MS" pitchFamily="34" charset="0"/>
              </a:rPr>
              <a:t>β) σε παραχωρημένους σε δημόσια κοινή χρήση χώρους του οικοπέδου της παρ. 58 του άρθρου 2 του ν. 4067/12 (Α’ 79),</a:t>
            </a:r>
          </a:p>
          <a:p>
            <a:pPr eaLnBrk="0" hangingPunct="0">
              <a:spcBef>
                <a:spcPts val="300"/>
              </a:spcBef>
              <a:buClr>
                <a:srgbClr val="A04DA3"/>
              </a:buClr>
              <a:buFont typeface="Georgia" pitchFamily="18" charset="0"/>
              <a:buNone/>
            </a:pPr>
            <a:r>
              <a:rPr lang="el-GR" sz="800">
                <a:latin typeface="Georgia" pitchFamily="18" charset="0"/>
              </a:rPr>
              <a:t> </a:t>
            </a:r>
          </a:p>
          <a:p>
            <a:pPr eaLnBrk="0" hangingPunct="0">
              <a:spcBef>
                <a:spcPts val="300"/>
              </a:spcBef>
              <a:buClr>
                <a:srgbClr val="A04DA3"/>
              </a:buClr>
              <a:buFont typeface="Georgia" pitchFamily="18" charset="0"/>
              <a:buNone/>
            </a:pPr>
            <a:r>
              <a:rPr lang="el-GR" sz="1200" b="1" i="1">
                <a:latin typeface="Trebuchet MS" pitchFamily="34" charset="0"/>
              </a:rPr>
              <a:t>Στην παρούσα παράγραφο αναφέρεται το εδάφιο ιστ της παρ. Γ. Κατηγορία 3 του άρθρου 9 ν. 4178/13.</a:t>
            </a:r>
          </a:p>
          <a:p>
            <a:pPr eaLnBrk="0" hangingPunct="0">
              <a:spcBef>
                <a:spcPts val="300"/>
              </a:spcBef>
              <a:buClr>
                <a:srgbClr val="A04DA3"/>
              </a:buClr>
              <a:buFont typeface="Georgia" pitchFamily="18" charset="0"/>
              <a:buNone/>
            </a:pPr>
            <a:r>
              <a:rPr lang="el-GR" sz="1200" b="1" i="1">
                <a:latin typeface="Trebuchet MS" pitchFamily="34" charset="0"/>
              </a:rPr>
              <a:t> </a:t>
            </a:r>
          </a:p>
          <a:p>
            <a:pPr eaLnBrk="0" hangingPunct="0">
              <a:spcBef>
                <a:spcPts val="300"/>
              </a:spcBef>
              <a:buClr>
                <a:srgbClr val="A04DA3"/>
              </a:buClr>
              <a:buFont typeface="Georgia" pitchFamily="18" charset="0"/>
              <a:buNone/>
            </a:pPr>
            <a:r>
              <a:rPr lang="el-GR" sz="1200">
                <a:latin typeface="Trebuchet MS" pitchFamily="34" charset="0"/>
              </a:rPr>
              <a:t>γ) εντός παρόδιας στοάς, η οποία υφίστατο κατά το χρόνο εκτέλεσης της αυθαίρετης κατασκευής.</a:t>
            </a:r>
          </a:p>
          <a:p>
            <a:pPr eaLnBrk="0" hangingPunct="0">
              <a:spcBef>
                <a:spcPts val="300"/>
              </a:spcBef>
              <a:buClr>
                <a:srgbClr val="A04DA3"/>
              </a:buClr>
              <a:buFont typeface="Georgia" pitchFamily="18" charset="0"/>
              <a:buNone/>
            </a:pPr>
            <a:r>
              <a:rPr lang="el-GR" sz="1200">
                <a:latin typeface="Trebuchet MS" pitchFamily="34" charset="0"/>
              </a:rPr>
              <a:t> </a:t>
            </a:r>
          </a:p>
          <a:p>
            <a:pPr eaLnBrk="0" hangingPunct="0">
              <a:spcBef>
                <a:spcPts val="300"/>
              </a:spcBef>
              <a:buClr>
                <a:srgbClr val="A04DA3"/>
              </a:buClr>
              <a:buFont typeface="Georgia" pitchFamily="18" charset="0"/>
              <a:buNone/>
            </a:pPr>
            <a:r>
              <a:rPr lang="el-GR" sz="1200" b="1" i="1">
                <a:latin typeface="Trebuchet MS" pitchFamily="34" charset="0"/>
              </a:rPr>
              <a:t>Στην παρούσα παράγραφο αναφέρεται το εδάφιο ιστ της παρ. Γ. Κατηγορία 3 του άρθρου 9 ν. 4178/13.</a:t>
            </a:r>
          </a:p>
          <a:p>
            <a:pPr eaLnBrk="0" hangingPunct="0">
              <a:spcBef>
                <a:spcPts val="300"/>
              </a:spcBef>
              <a:buClr>
                <a:srgbClr val="A04DA3"/>
              </a:buClr>
              <a:buFont typeface="Georgia" pitchFamily="18" charset="0"/>
              <a:buNone/>
            </a:pPr>
            <a:r>
              <a:rPr lang="el-GR" sz="800">
                <a:latin typeface="Georgia" pitchFamily="18" charset="0"/>
              </a:rPr>
              <a:t> </a:t>
            </a:r>
          </a:p>
          <a:p>
            <a:pPr eaLnBrk="0" hangingPunct="0">
              <a:spcBef>
                <a:spcPts val="300"/>
              </a:spcBef>
              <a:buClr>
                <a:srgbClr val="A04DA3"/>
              </a:buClr>
              <a:buFont typeface="Georgia" pitchFamily="18" charset="0"/>
              <a:buNone/>
            </a:pPr>
            <a:r>
              <a:rPr lang="el-GR" sz="1200">
                <a:latin typeface="Trebuchet MS" pitchFamily="34" charset="0"/>
              </a:rPr>
              <a:t>δ) παρά το όριο των διεθνών, εθνικών, επαρχιακών ή δημοτικών ή κοινοτικών οδών εντός ζώνης διάστασης ποσοστού 50% των οριζομένων από τη νομοθεσία περί μέτρων για την ασφάλεια της υπεραστικής συγκοινωνίας, οι οποίοι ίσχυαν κατά την εκτέλεση ή εγκατάστασή τους. Εξαιρούνται αυθαίρετες κατασκευές και αυθαίρετες αλλαγές χρήσεις σε κτίρια για τα οποία έχει χορηγηθεί νομίμως οικοδομική άδεια, σε μικρότερη απόσταση από τα οριζόμενα στην παρούσα περίπτωση καθώς και αυτοτελείς κατασκευές που συμπεριλαμβάνονται στην παρ.7 του άρθρου 17 του ν.4067/2012 (Α’ 79) πλην της περιπτώσεως δ αυτής.</a:t>
            </a:r>
          </a:p>
          <a:p>
            <a:pPr eaLnBrk="0" hangingPunct="0">
              <a:spcBef>
                <a:spcPts val="300"/>
              </a:spcBef>
              <a:buClr>
                <a:srgbClr val="A04DA3"/>
              </a:buClr>
              <a:buFont typeface="Georgia" pitchFamily="18" charset="0"/>
              <a:buNone/>
            </a:pPr>
            <a:r>
              <a:rPr lang="el-GR" sz="1200">
                <a:latin typeface="Trebuchet MS" pitchFamily="34" charset="0"/>
              </a:rPr>
              <a:t> </a:t>
            </a:r>
          </a:p>
          <a:p>
            <a:pPr eaLnBrk="0" hangingPunct="0">
              <a:spcBef>
                <a:spcPts val="300"/>
              </a:spcBef>
              <a:buClr>
                <a:srgbClr val="A04DA3"/>
              </a:buClr>
              <a:buFont typeface="Georgia" pitchFamily="18" charset="0"/>
              <a:buNone/>
            </a:pPr>
            <a:r>
              <a:rPr lang="el-GR" sz="1200" b="1" i="1">
                <a:latin typeface="Trebuchet MS" pitchFamily="34" charset="0"/>
              </a:rPr>
              <a:t>Κατά τις ισχύουσες διατάξεις η ζώνη ορίζεται από τον άξονα της οδού ή το όριο απαλλοτρίωσης κατά περίπτωση. Η αναφερόμενη εξαίρεση αφορά αυθαίρετες κατασκευές σε γήπεδα που έχει εκδοθεί οικοδομική άδεια.   </a:t>
            </a:r>
          </a:p>
          <a:p>
            <a:pPr eaLnBrk="0" hangingPunct="0">
              <a:spcBef>
                <a:spcPts val="300"/>
              </a:spcBef>
              <a:buClr>
                <a:srgbClr val="A04DA3"/>
              </a:buClr>
              <a:buFont typeface="Georgia" pitchFamily="18" charset="0"/>
              <a:buNone/>
            </a:pPr>
            <a:endParaRPr lang="el-GR" sz="1200">
              <a:latin typeface="Trebuchet MS"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Αστικό">
  <a:themeElements>
    <a:clrScheme name="Αστικό">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Αστικό">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Αστικό">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493</TotalTime>
  <Words>7394</Words>
  <Application>Microsoft Office PowerPoint</Application>
  <PresentationFormat>Προβολή στην οθόνη (4:3)</PresentationFormat>
  <Paragraphs>526</Paragraphs>
  <Slides>54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54</vt:i4>
      </vt:variant>
    </vt:vector>
  </HeadingPairs>
  <TitlesOfParts>
    <vt:vector size="55" baseType="lpstr">
      <vt:lpstr>Αστικό</vt:lpstr>
      <vt:lpstr>Ν.4178/2013.                                                                        </vt:lpstr>
      <vt:lpstr>Αντί εισαγωγής… </vt:lpstr>
      <vt:lpstr>Η σύγχρονη Αθήνα</vt:lpstr>
      <vt:lpstr>Η σύγχρονη Αθήνα</vt:lpstr>
      <vt:lpstr>Favela rocinha ( RIO )….μια από τις πιο υποβαθμισμένες οικιστικές περιοχές στον κόσμο </vt:lpstr>
      <vt:lpstr>Άρθρο 1 Απαγόρευση εμπράγματων δικαιοπραξιών σε ακίνητα με αυθαίρετες κατασκευές ή αυθαίρετες αλλαγές χρήσης  </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Δεν απαιτείται  η βεβαίωση του άρθρ. 3  του Ν. 4178/2013 : </vt:lpstr>
      <vt:lpstr>Διαφάνεια 19</vt:lpstr>
      <vt:lpstr>Διαφάνεια 20</vt:lpstr>
      <vt:lpstr>Διαφάνεια 21</vt:lpstr>
      <vt:lpstr>Άτυπη διανομή τμημάτων με κτίσματα γεωτεμαχίου. Κατά τον τίτλο οι ιδιοκτήτες κατέχουν ποσοστό % επί του ενιαίου γεωτεμαχίου.  Με προσύμφωνο καταγράφονται οι διηρημένες ιδιοκτησίες – κάθε κτίσμα μία “κάθετη ιδιοκτησία’’ – υποβάλλεται η υπαγωγή – καταρτίζεται η δικαιοπραξία</vt:lpstr>
      <vt:lpstr>Διαφάνεια 23</vt:lpstr>
      <vt:lpstr>Διαφάνεια 24</vt:lpstr>
      <vt:lpstr>Διαφάνεια 25</vt:lpstr>
      <vt:lpstr>Δήλωση Ν.651/1977</vt:lpstr>
      <vt:lpstr>Διαφάνεια 27</vt:lpstr>
      <vt:lpstr>Διαφάνεια 28</vt:lpstr>
      <vt:lpstr>Διαφάνεια 29</vt:lpstr>
      <vt:lpstr> Βεβαίωση – ευθύνες</vt:lpstr>
      <vt:lpstr>Διαφάνεια 31</vt:lpstr>
      <vt:lpstr>Έκταση ελέγχου Μηχανικού για την έκδοση βεβαίωσης</vt:lpstr>
      <vt:lpstr>Έκταση ελέγχου. Υπαγωγή αυθαιρέτων…. περιοχές εκτός σχεδίου</vt:lpstr>
      <vt:lpstr>Διαφάνεια 34</vt:lpstr>
      <vt:lpstr>Διαφάνεια 35</vt:lpstr>
      <vt:lpstr>Διαφάνεια 36</vt:lpstr>
      <vt:lpstr>Διαφάνεια 37</vt:lpstr>
      <vt:lpstr>Διαφάνεια 38</vt:lpstr>
      <vt:lpstr>Διαφάνεια 39</vt:lpstr>
      <vt:lpstr>Διαφάνεια 40</vt:lpstr>
      <vt:lpstr>Διαφάνεια 41</vt:lpstr>
      <vt:lpstr>Διαφάνεια 42</vt:lpstr>
      <vt:lpstr>Διαφάνεια 43</vt:lpstr>
      <vt:lpstr>Διαφάνεια 44</vt:lpstr>
      <vt:lpstr>Διαφάνεια 45</vt:lpstr>
      <vt:lpstr>Διαφάνεια 46</vt:lpstr>
      <vt:lpstr>Διαφάνεια 47</vt:lpstr>
      <vt:lpstr>Διαφάνεια 48</vt:lpstr>
      <vt:lpstr>Διαφάνεια 49</vt:lpstr>
      <vt:lpstr>Διαφάνεια 50</vt:lpstr>
      <vt:lpstr>Διαφάνεια 51</vt:lpstr>
      <vt:lpstr>Μετάβαση στοιχείων</vt:lpstr>
      <vt:lpstr>Διαφάνεια 53</vt:lpstr>
      <vt:lpstr>Διαφάνεια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Ν.4030/2011                                                                     Νέος τρόπος έκδοσης αδειών δόμησης, ελέγχου κατασκευών και λοιπές διατάξεις. Κωδικοποίηση Διατάξεων                             Ανάλυση  - Αιτιολογική έκθεση                                        Ειδικότερα Νομικά θέματα.</dc:title>
  <dc:creator>Karatsolis</dc:creator>
  <cp:lastModifiedBy>Γιάννης Χατζογιαννάκης</cp:lastModifiedBy>
  <cp:revision>31</cp:revision>
  <dcterms:created xsi:type="dcterms:W3CDTF">2012-01-23T00:54:24Z</dcterms:created>
  <dcterms:modified xsi:type="dcterms:W3CDTF">2013-10-03T08:07:20Z</dcterms:modified>
</cp:coreProperties>
</file>